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21" r:id="rId3"/>
    <p:sldId id="328" r:id="rId4"/>
    <p:sldId id="333" r:id="rId5"/>
    <p:sldId id="329" r:id="rId6"/>
    <p:sldId id="340" r:id="rId7"/>
    <p:sldId id="356" r:id="rId8"/>
    <p:sldId id="341" r:id="rId9"/>
    <p:sldId id="342" r:id="rId10"/>
    <p:sldId id="344" r:id="rId11"/>
    <p:sldId id="345" r:id="rId12"/>
    <p:sldId id="346" r:id="rId13"/>
    <p:sldId id="354" r:id="rId14"/>
    <p:sldId id="347" r:id="rId15"/>
    <p:sldId id="348" r:id="rId16"/>
    <p:sldId id="349" r:id="rId17"/>
    <p:sldId id="350" r:id="rId18"/>
    <p:sldId id="351" r:id="rId19"/>
    <p:sldId id="352" r:id="rId20"/>
    <p:sldId id="353" r:id="rId21"/>
    <p:sldId id="334" r:id="rId22"/>
    <p:sldId id="355" r:id="rId23"/>
    <p:sldId id="335" r:id="rId24"/>
    <p:sldId id="336" r:id="rId25"/>
    <p:sldId id="337" r:id="rId26"/>
    <p:sldId id="35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D7-44E5-8767-DAA93B496E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D7-44E5-8767-DAA93B496E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D7-44E5-8767-DAA93B496E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D7-44E5-8767-DAA93B496EF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D7-44E5-8767-DAA93B496EF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ED7-44E5-8767-DAA93B496EF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ED7-44E5-8767-DAA93B496EF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ED7-44E5-8767-DAA93B496EF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ED7-44E5-8767-DAA93B496EF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ED7-44E5-8767-DAA93B496EF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ED7-44E5-8767-DAA93B496EF6}"/>
              </c:ext>
            </c:extLst>
          </c:dPt>
          <c:dLbls>
            <c:dLbl>
              <c:idx val="0"/>
              <c:layout>
                <c:manualLayout>
                  <c:x val="0.14660723130262507"/>
                  <c:y val="-0.1315496098104793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D7-44E5-8767-DAA93B496EF6}"/>
                </c:ext>
              </c:extLst>
            </c:dLbl>
            <c:dLbl>
              <c:idx val="1"/>
              <c:layout>
                <c:manualLayout>
                  <c:x val="0.158494304110946"/>
                  <c:y val="0.1516164994425862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D7-44E5-8767-DAA93B496EF6}"/>
                </c:ext>
              </c:extLst>
            </c:dLbl>
            <c:dLbl>
              <c:idx val="2"/>
              <c:layout>
                <c:manualLayout>
                  <c:x val="0.11688954928182275"/>
                  <c:y val="0.144927536231883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D7-44E5-8767-DAA93B496EF6}"/>
                </c:ext>
              </c:extLst>
            </c:dLbl>
            <c:dLbl>
              <c:idx val="3"/>
              <c:layout>
                <c:manualLayout>
                  <c:x val="-1.1886994809155543E-2"/>
                  <c:y val="0.14938684503901878"/>
                </c:manualLayout>
              </c:layout>
              <c:showLegendKey val="0"/>
              <c:showVal val="1"/>
              <c:showCatName val="1"/>
              <c:showSerName val="0"/>
              <c:showPercent val="0"/>
              <c:showBubbleSize val="0"/>
              <c:extLst>
                <c:ext xmlns:c15="http://schemas.microsoft.com/office/drawing/2012/chart" uri="{CE6537A1-D6FC-4f65-9D91-7224C49458BB}">
                  <c15:layout>
                    <c:manualLayout>
                      <c:w val="0.22094105993065871"/>
                      <c:h val="5.3734671125975471E-2"/>
                    </c:manualLayout>
                  </c15:layout>
                </c:ext>
                <c:ext xmlns:c16="http://schemas.microsoft.com/office/drawing/2014/chart" uri="{C3380CC4-5D6E-409C-BE32-E72D297353CC}">
                  <c16:uniqueId val="{00000007-1ED7-44E5-8767-DAA93B496EF6}"/>
                </c:ext>
              </c:extLst>
            </c:dLbl>
            <c:dLbl>
              <c:idx val="4"/>
              <c:layout>
                <c:manualLayout>
                  <c:x val="-0.21991084695393759"/>
                  <c:y val="0.151616499442586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D7-44E5-8767-DAA93B496EF6}"/>
                </c:ext>
              </c:extLst>
            </c:dLbl>
            <c:dLbl>
              <c:idx val="5"/>
              <c:layout>
                <c:manualLayout>
                  <c:x val="-0.16641901931649331"/>
                  <c:y val="0.1092530657748047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D7-44E5-8767-DAA93B496EF6}"/>
                </c:ext>
              </c:extLst>
            </c:dLbl>
            <c:dLbl>
              <c:idx val="6"/>
              <c:layout>
                <c:manualLayout>
                  <c:x val="-0.15255076770678555"/>
                  <c:y val="4.682274247491638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D7-44E5-8767-DAA93B496EF6}"/>
                </c:ext>
              </c:extLst>
            </c:dLbl>
            <c:dLbl>
              <c:idx val="7"/>
              <c:layout>
                <c:manualLayout>
                  <c:x val="-0.1505695889053987"/>
                  <c:y val="-1.8952062430323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extLst>
                <c:ext xmlns:c15="http://schemas.microsoft.com/office/drawing/2012/chart" uri="{CE6537A1-D6FC-4f65-9D91-7224C49458BB}">
                  <c15:layout>
                    <c:manualLayout>
                      <c:w val="0.14274393263992075"/>
                      <c:h val="8.2720178372352293E-2"/>
                    </c:manualLayout>
                  </c15:layout>
                </c:ext>
                <c:ext xmlns:c16="http://schemas.microsoft.com/office/drawing/2014/chart" uri="{C3380CC4-5D6E-409C-BE32-E72D297353CC}">
                  <c16:uniqueId val="{0000000F-1ED7-44E5-8767-DAA93B496EF6}"/>
                </c:ext>
              </c:extLst>
            </c:dLbl>
            <c:dLbl>
              <c:idx val="8"/>
              <c:layout>
                <c:manualLayout>
                  <c:x val="-0.13472015849430413"/>
                  <c:y val="-0.1070234113712374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ED7-44E5-8767-DAA93B496EF6}"/>
                </c:ext>
              </c:extLst>
            </c:dLbl>
            <c:dLbl>
              <c:idx val="9"/>
              <c:layout>
                <c:manualLayout>
                  <c:x val="-2.5755324418028726E-2"/>
                  <c:y val="-0.1449275362318840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ED7-44E5-8767-DAA93B496E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'Tableau graphique'!$A$32:$A$41</c:f>
              <c:strCache>
                <c:ptCount val="10"/>
                <c:pt idx="0">
                  <c:v>Amélioration du cadre de vie urbain</c:v>
                </c:pt>
                <c:pt idx="1">
                  <c:v>Aménagement et développement durable</c:v>
                </c:pt>
                <c:pt idx="2">
                  <c:v>Soutien aux associations</c:v>
                </c:pt>
                <c:pt idx="3">
                  <c:v>Attractivité du territoire </c:v>
                </c:pt>
                <c:pt idx="4">
                  <c:v>Citoyenneté et accès aux services publics</c:v>
                </c:pt>
                <c:pt idx="5">
                  <c:v>Culture, tradition et patrimoine historique</c:v>
                </c:pt>
                <c:pt idx="6">
                  <c:v>Education</c:v>
                </c:pt>
                <c:pt idx="7">
                  <c:v>Jeunesse et solidarité</c:v>
                </c:pt>
                <c:pt idx="8">
                  <c:v>Sécurité</c:v>
                </c:pt>
                <c:pt idx="9">
                  <c:v>Sport</c:v>
                </c:pt>
              </c:strCache>
            </c:strRef>
          </c:cat>
          <c:val>
            <c:numRef>
              <c:f>'Tableau graphique'!$C$32:$C$41</c:f>
              <c:numCache>
                <c:formatCode>0%</c:formatCode>
                <c:ptCount val="10"/>
                <c:pt idx="0">
                  <c:v>0.20644185517126004</c:v>
                </c:pt>
                <c:pt idx="1">
                  <c:v>0.13142018779206219</c:v>
                </c:pt>
                <c:pt idx="2">
                  <c:v>3.7108969790155009E-2</c:v>
                </c:pt>
                <c:pt idx="3">
                  <c:v>2.7268575893922842E-2</c:v>
                </c:pt>
                <c:pt idx="4">
                  <c:v>6.9218539918418462E-2</c:v>
                </c:pt>
                <c:pt idx="5">
                  <c:v>4.6290030208575271E-2</c:v>
                </c:pt>
                <c:pt idx="6">
                  <c:v>5.3026058186934115E-2</c:v>
                </c:pt>
                <c:pt idx="7">
                  <c:v>2.146848546378757E-2</c:v>
                </c:pt>
                <c:pt idx="8">
                  <c:v>0.10883552414528627</c:v>
                </c:pt>
                <c:pt idx="9">
                  <c:v>5.3085712998414789E-2</c:v>
                </c:pt>
              </c:numCache>
            </c:numRef>
          </c:val>
          <c:extLst>
            <c:ext xmlns:c16="http://schemas.microsoft.com/office/drawing/2014/chart" uri="{C3380CC4-5D6E-409C-BE32-E72D297353CC}">
              <c16:uniqueId val="{00000016-1ED7-44E5-8767-DAA93B496EF6}"/>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181EF-1FCD-4A1F-A5B2-9BBE88C318F1}" type="datetimeFigureOut">
              <a:rPr lang="fr-FR" smtClean="0"/>
              <a:t>09/02/2023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A1267-CB85-45E1-B508-AD898722B215}" type="slidenum">
              <a:rPr lang="fr-FR" smtClean="0"/>
              <a:t>‹N°›</a:t>
            </a:fld>
            <a:endParaRPr lang="fr-FR"/>
          </a:p>
        </p:txBody>
      </p:sp>
    </p:spTree>
    <p:extLst>
      <p:ext uri="{BB962C8B-B14F-4D97-AF65-F5344CB8AC3E}">
        <p14:creationId xmlns:p14="http://schemas.microsoft.com/office/powerpoint/2010/main" val="420929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3C3A4-5F9C-DC1D-F0DB-2E4FAE61D24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235ADCF-5151-3061-0585-953238D57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2CB934-4AB8-FEB5-8048-64456AFFD0B6}"/>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5" name="Espace réservé du pied de page 4">
            <a:extLst>
              <a:ext uri="{FF2B5EF4-FFF2-40B4-BE49-F238E27FC236}">
                <a16:creationId xmlns:a16="http://schemas.microsoft.com/office/drawing/2014/main" id="{A2ECE3DC-4E95-FBD3-198E-AE4CCE26AB9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F7735B8-C860-A5EE-F40A-A1E0030E9F82}"/>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75692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D2159-F615-99D1-D169-768E27DB48F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002FCE3-83C5-20A6-A835-90F14A494D9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ABB3E6-BE17-31DB-01B9-9608BCC14C63}"/>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5" name="Espace réservé du pied de page 4">
            <a:extLst>
              <a:ext uri="{FF2B5EF4-FFF2-40B4-BE49-F238E27FC236}">
                <a16:creationId xmlns:a16="http://schemas.microsoft.com/office/drawing/2014/main" id="{5CFB5C86-D5F3-2197-800F-225299F6096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E5B3D0A-DAE8-8D58-A427-6B1ACE94A128}"/>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173893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61E55BC-00FC-A8A1-C749-67BC9A07781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260BCB1-CB44-5914-1494-B61188449B4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3BD75C-781B-E3E9-A4EA-C25E2A3E5773}"/>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5" name="Espace réservé du pied de page 4">
            <a:extLst>
              <a:ext uri="{FF2B5EF4-FFF2-40B4-BE49-F238E27FC236}">
                <a16:creationId xmlns:a16="http://schemas.microsoft.com/office/drawing/2014/main" id="{4442B156-2134-9823-35C6-58F716F8C87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5830F83-3A63-908A-2BB9-ABACD553D01F}"/>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13889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9A960-45FC-5B75-CCF2-E0628E74D7C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D97310-D862-6231-C497-2F6F090C717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F473FE-21A3-A4C7-5517-C31FE9F4C08A}"/>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5" name="Espace réservé du pied de page 4">
            <a:extLst>
              <a:ext uri="{FF2B5EF4-FFF2-40B4-BE49-F238E27FC236}">
                <a16:creationId xmlns:a16="http://schemas.microsoft.com/office/drawing/2014/main" id="{BA7777D5-BC71-2100-9E53-2949F273C26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3B00BAB-6BC7-0D50-ED67-D2CEA50B75A4}"/>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133670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84FC2-0D75-5555-8540-F3E641F7E83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4D6C29E-C5F4-6E6E-C18D-919E63368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905D559-DCF4-2910-5873-9F4AF8CADA3D}"/>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5" name="Espace réservé du pied de page 4">
            <a:extLst>
              <a:ext uri="{FF2B5EF4-FFF2-40B4-BE49-F238E27FC236}">
                <a16:creationId xmlns:a16="http://schemas.microsoft.com/office/drawing/2014/main" id="{DAF170B7-00F8-B8AA-3679-8C031853254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9B1C534-AC83-4A27-9A0C-09A5173461B9}"/>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119663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B121C-FE12-DBFA-1907-3ADB59BD68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ABDB457-0804-8F43-40C4-B83BA956EA0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E7E4A00-7AD4-9D41-5593-4DBAF146691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99E4D9F-592F-84F6-4FFC-A7495B6A1DF2}"/>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6" name="Espace réservé du pied de page 5">
            <a:extLst>
              <a:ext uri="{FF2B5EF4-FFF2-40B4-BE49-F238E27FC236}">
                <a16:creationId xmlns:a16="http://schemas.microsoft.com/office/drawing/2014/main" id="{8BFABC1D-60A9-E6D6-F4B0-E1EB37A98E8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428C418-1FAA-E4C7-A3F1-191CCEBE6089}"/>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329581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86D59-9990-BF95-4BCD-BF741ACA971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E07118B-9D05-CF1C-AC72-AE5841B3F2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D4F400A-B393-98C3-B3B2-59D0510E858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3FB3FD0-48E0-CEAF-818B-BA7CD8FA9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0839E65-1112-EF22-0E3E-10D0AB134CC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F7CF570-5FF4-82F7-95C1-51C2D6AB7C27}"/>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8" name="Espace réservé du pied de page 7">
            <a:extLst>
              <a:ext uri="{FF2B5EF4-FFF2-40B4-BE49-F238E27FC236}">
                <a16:creationId xmlns:a16="http://schemas.microsoft.com/office/drawing/2014/main" id="{0AF30AAA-93E1-317B-00F9-CA041959DD7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ACB9946A-B11F-8A2C-FD10-F654364DCBBF}"/>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269355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C2012-418D-B1DF-EB9F-AD6A044D670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F7BAA4A-3553-C927-F4D3-1EBF71CBE03F}"/>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4" name="Espace réservé du pied de page 3">
            <a:extLst>
              <a:ext uri="{FF2B5EF4-FFF2-40B4-BE49-F238E27FC236}">
                <a16:creationId xmlns:a16="http://schemas.microsoft.com/office/drawing/2014/main" id="{434B7A1E-513B-B764-BCC9-4D44EC28E22F}"/>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DBB4D9A-D57E-695D-C0C9-2423FEFEA0ED}"/>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270943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C4985A-5558-BE8A-ED0F-7C7B43AA3E88}"/>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3" name="Espace réservé du pied de page 2">
            <a:extLst>
              <a:ext uri="{FF2B5EF4-FFF2-40B4-BE49-F238E27FC236}">
                <a16:creationId xmlns:a16="http://schemas.microsoft.com/office/drawing/2014/main" id="{94036B0C-6171-1F0E-6416-258662B75B03}"/>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771F636-CA56-BEDF-8CCB-CB26C452DCDD}"/>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308710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D39CF-77A7-0766-DEA6-098E83B46D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154D9AD-9989-33E2-5A8A-E9E7F37B0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0C6DFB0-9083-BD01-AFFB-FFE0B9A12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936E73-ED90-B7C2-4724-88DE2B7DAA42}"/>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6" name="Espace réservé du pied de page 5">
            <a:extLst>
              <a:ext uri="{FF2B5EF4-FFF2-40B4-BE49-F238E27FC236}">
                <a16:creationId xmlns:a16="http://schemas.microsoft.com/office/drawing/2014/main" id="{0786EFD3-44F4-5195-6163-E9794498A4F6}"/>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7351FF8-EF20-990A-5F10-4551C3C2EA74}"/>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102625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16D93-03EF-C707-326E-9EFE1C5249A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7685E93-D88F-AA3B-DDFD-DFF70BCA5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18981003-3B86-E1D3-B6B8-AC1F5350A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4F86FB-98FE-37F1-7AE1-E6151B3D40DA}"/>
              </a:ext>
            </a:extLst>
          </p:cNvPr>
          <p:cNvSpPr>
            <a:spLocks noGrp="1"/>
          </p:cNvSpPr>
          <p:nvPr>
            <p:ph type="dt" sz="half" idx="10"/>
          </p:nvPr>
        </p:nvSpPr>
        <p:spPr/>
        <p:txBody>
          <a:bodyPr/>
          <a:lstStyle/>
          <a:p>
            <a:fld id="{147EA8C2-45B3-4492-9513-F9C0A002F3BD}" type="datetimeFigureOut">
              <a:rPr lang="fr-FR" smtClean="0"/>
              <a:t>09/02/2023</a:t>
            </a:fld>
            <a:endParaRPr lang="fr-FR" dirty="0"/>
          </a:p>
        </p:txBody>
      </p:sp>
      <p:sp>
        <p:nvSpPr>
          <p:cNvPr id="6" name="Espace réservé du pied de page 5">
            <a:extLst>
              <a:ext uri="{FF2B5EF4-FFF2-40B4-BE49-F238E27FC236}">
                <a16:creationId xmlns:a16="http://schemas.microsoft.com/office/drawing/2014/main" id="{04971A5D-5D13-263D-7262-0C0BE3908B7A}"/>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69B0B8C-09EC-EBDB-882B-E29EC8813DCA}"/>
              </a:ext>
            </a:extLst>
          </p:cNvPr>
          <p:cNvSpPr>
            <a:spLocks noGrp="1"/>
          </p:cNvSpPr>
          <p:nvPr>
            <p:ph type="sldNum" sz="quarter" idx="12"/>
          </p:nvPr>
        </p:nvSpPr>
        <p:spPr/>
        <p:txBody>
          <a:bodyPr/>
          <a:lstStyle/>
          <a:p>
            <a:fld id="{523B4E3A-F55E-4034-8EAD-698D3F2EF62D}" type="slidenum">
              <a:rPr lang="fr-FR" smtClean="0"/>
              <a:t>‹N°›</a:t>
            </a:fld>
            <a:endParaRPr lang="fr-FR" dirty="0"/>
          </a:p>
        </p:txBody>
      </p:sp>
    </p:spTree>
    <p:extLst>
      <p:ext uri="{BB962C8B-B14F-4D97-AF65-F5344CB8AC3E}">
        <p14:creationId xmlns:p14="http://schemas.microsoft.com/office/powerpoint/2010/main" val="83566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463FFE-6C6F-E7D5-B473-81CF49A23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1B2C768-C605-9771-8368-63148BB6B4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073E10-FD6A-70A3-E757-286F9982B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EA8C2-45B3-4492-9513-F9C0A002F3BD}" type="datetimeFigureOut">
              <a:rPr lang="fr-FR" smtClean="0"/>
              <a:t>09/02/2023</a:t>
            </a:fld>
            <a:endParaRPr lang="fr-FR" dirty="0"/>
          </a:p>
        </p:txBody>
      </p:sp>
      <p:sp>
        <p:nvSpPr>
          <p:cNvPr id="5" name="Espace réservé du pied de page 4">
            <a:extLst>
              <a:ext uri="{FF2B5EF4-FFF2-40B4-BE49-F238E27FC236}">
                <a16:creationId xmlns:a16="http://schemas.microsoft.com/office/drawing/2014/main" id="{30B993D7-A66F-E32E-4E0E-CAC9C137F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7F8BDFE3-D64A-4758-427A-F2197314F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B4E3A-F55E-4034-8EAD-698D3F2EF62D}" type="slidenum">
              <a:rPr lang="fr-FR" smtClean="0"/>
              <a:t>‹N°›</a:t>
            </a:fld>
            <a:endParaRPr lang="fr-FR" dirty="0"/>
          </a:p>
        </p:txBody>
      </p:sp>
    </p:spTree>
    <p:extLst>
      <p:ext uri="{BB962C8B-B14F-4D97-AF65-F5344CB8AC3E}">
        <p14:creationId xmlns:p14="http://schemas.microsoft.com/office/powerpoint/2010/main" val="33038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2D4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5F96B5F-6CD0-29C6-090C-D74030076EEC}"/>
              </a:ext>
            </a:extLst>
          </p:cNvPr>
          <p:cNvSpPr>
            <a:spLocks noGrp="1"/>
          </p:cNvSpPr>
          <p:nvPr>
            <p:ph type="ctrTitle"/>
          </p:nvPr>
        </p:nvSpPr>
        <p:spPr>
          <a:xfrm>
            <a:off x="5189620" y="1016000"/>
            <a:ext cx="6463118" cy="4908939"/>
          </a:xfrm>
        </p:spPr>
        <p:txBody>
          <a:bodyPr anchor="t">
            <a:normAutofit fontScale="90000"/>
          </a:bodyPr>
          <a:lstStyle/>
          <a:p>
            <a:br>
              <a:rPr lang="fr-FR" sz="1400" dirty="0">
                <a:solidFill>
                  <a:srgbClr val="FFFFFF"/>
                </a:solidFill>
              </a:rPr>
            </a:br>
            <a:br>
              <a:rPr lang="fr-FR" sz="1400" dirty="0">
                <a:solidFill>
                  <a:srgbClr val="FFFFFF"/>
                </a:solidFill>
              </a:rPr>
            </a:br>
            <a:br>
              <a:rPr lang="fr-FR" sz="1400" dirty="0">
                <a:solidFill>
                  <a:srgbClr val="FFFFFF"/>
                </a:solidFill>
              </a:rPr>
            </a:br>
            <a:r>
              <a:rPr lang="fr-FR" sz="4900" b="1" dirty="0">
                <a:solidFill>
                  <a:srgbClr val="FFFFFF"/>
                </a:solidFill>
              </a:rPr>
              <a:t>Présentation du budget primitif budget principal </a:t>
            </a:r>
            <a:br>
              <a:rPr lang="fr-FR" sz="4900" b="1" dirty="0">
                <a:solidFill>
                  <a:srgbClr val="FFFFFF"/>
                </a:solidFill>
              </a:rPr>
            </a:br>
            <a:r>
              <a:rPr lang="fr-FR" sz="4900" b="1" dirty="0">
                <a:solidFill>
                  <a:srgbClr val="FFFFFF"/>
                </a:solidFill>
              </a:rPr>
              <a:t>et annexe </a:t>
            </a:r>
            <a:br>
              <a:rPr lang="fr-FR" sz="4900" b="1" dirty="0">
                <a:solidFill>
                  <a:srgbClr val="FFFFFF"/>
                </a:solidFill>
                <a:latin typeface="Arial Black" panose="020B0A04020102020204" pitchFamily="34" charset="0"/>
              </a:rPr>
            </a:br>
            <a:br>
              <a:rPr lang="fr-FR" sz="4900" b="1" dirty="0">
                <a:solidFill>
                  <a:srgbClr val="FFFFFF"/>
                </a:solidFill>
                <a:latin typeface="Arial Black" panose="020B0A04020102020204" pitchFamily="34" charset="0"/>
              </a:rPr>
            </a:br>
            <a:r>
              <a:rPr lang="fr-FR" sz="4900" b="1" dirty="0">
                <a:solidFill>
                  <a:srgbClr val="FFFFFF"/>
                </a:solidFill>
                <a:latin typeface="Arial Black" panose="020B0A04020102020204" pitchFamily="34" charset="0"/>
              </a:rPr>
              <a:t> </a:t>
            </a:r>
            <a:r>
              <a:rPr lang="fr-FR" sz="3100" b="1" dirty="0">
                <a:solidFill>
                  <a:srgbClr val="FFFFFF"/>
                </a:solidFill>
                <a:latin typeface="Arial Black" panose="020B0A04020102020204" pitchFamily="34" charset="0"/>
              </a:rPr>
              <a:t>BP 2023 </a:t>
            </a:r>
            <a:br>
              <a:rPr lang="fr-FR" sz="4000" dirty="0">
                <a:solidFill>
                  <a:srgbClr val="FFFFFF"/>
                </a:solidFill>
                <a:latin typeface="Arial Black" panose="020B0A04020102020204" pitchFamily="34" charset="0"/>
              </a:rPr>
            </a:br>
            <a:br>
              <a:rPr lang="fr-FR" sz="4000" dirty="0">
                <a:solidFill>
                  <a:srgbClr val="FFFFFF"/>
                </a:solidFill>
                <a:latin typeface="Arial Black" panose="020B0A04020102020204" pitchFamily="34" charset="0"/>
              </a:rPr>
            </a:br>
            <a:br>
              <a:rPr lang="fr-FR" sz="40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r>
              <a:rPr lang="fr-FR" sz="1800" b="1" dirty="0">
                <a:solidFill>
                  <a:srgbClr val="FFFFFF"/>
                </a:solidFill>
                <a:latin typeface="Arial Black" panose="020B0A04020102020204" pitchFamily="34" charset="0"/>
              </a:rPr>
              <a:t>Réunion de présentation du 8 Février 2023</a:t>
            </a:r>
            <a:br>
              <a:rPr lang="fr-FR" sz="1800" b="1"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br>
              <a:rPr lang="fr-FR" sz="1800" dirty="0">
                <a:solidFill>
                  <a:srgbClr val="FFFFFF"/>
                </a:solidFill>
                <a:latin typeface="Arial Black" panose="020B0A04020102020204" pitchFamily="34" charset="0"/>
              </a:rPr>
            </a:br>
            <a:endParaRPr lang="fr-FR" sz="1800" dirty="0">
              <a:solidFill>
                <a:srgbClr val="FFFFFF"/>
              </a:solidFill>
              <a:latin typeface="Arial Black" panose="020B0A04020102020204" pitchFamily="34" charset="0"/>
            </a:endParaRPr>
          </a:p>
        </p:txBody>
      </p:sp>
      <p:pic>
        <p:nvPicPr>
          <p:cNvPr id="6" name="Image 5">
            <a:extLst>
              <a:ext uri="{FF2B5EF4-FFF2-40B4-BE49-F238E27FC236}">
                <a16:creationId xmlns:a16="http://schemas.microsoft.com/office/drawing/2014/main" id="{91F4ADCB-304B-D108-4AF5-9D4BDF059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613" y="2528888"/>
            <a:ext cx="1346792" cy="1777766"/>
          </a:xfrm>
          <a:prstGeom prst="rect">
            <a:avLst/>
          </a:prstGeom>
        </p:spPr>
      </p:pic>
    </p:spTree>
    <p:extLst>
      <p:ext uri="{BB962C8B-B14F-4D97-AF65-F5344CB8AC3E}">
        <p14:creationId xmlns:p14="http://schemas.microsoft.com/office/powerpoint/2010/main" val="43443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D121F70-9EC5-62D2-A337-8507C10DB21C}"/>
              </a:ext>
            </a:extLst>
          </p:cNvPr>
          <p:cNvSpPr>
            <a:spLocks noGrp="1"/>
          </p:cNvSpPr>
          <p:nvPr>
            <p:ph idx="1"/>
          </p:nvPr>
        </p:nvSpPr>
        <p:spPr/>
        <p:txBody>
          <a:bodyPr>
            <a:normAutofit lnSpcReduction="10000"/>
          </a:bodyPr>
          <a:lstStyle/>
          <a:p>
            <a:pPr indent="228600" algn="just"/>
            <a:r>
              <a:rPr lang="fr-FR" sz="1800" dirty="0">
                <a:effectLst/>
                <a:latin typeface="Calibri" panose="020F0502020204030204" pitchFamily="34" charset="0"/>
                <a:ea typeface="MS Mincho" panose="02020609040205080304" pitchFamily="49" charset="-128"/>
                <a:cs typeface="Times New Roman" panose="02020603050405020304" pitchFamily="18" charset="0"/>
              </a:rPr>
              <a:t>Les travaux du schéma directeur de Carnon s’étendent sur une durée de 4 ans. Ils ont débuté en 2021 par des travaux de concessionnaires (Pays de l’Or Agglomération, Travaux du Port), puis par les premiers travaux des entreprises titulaires. La saison 1 de travaux s’est concentrée sur l’Esplanade du port et le Quai </a:t>
            </a:r>
            <a:r>
              <a:rPr lang="fr-FR" sz="1800" dirty="0" err="1">
                <a:effectLst/>
                <a:latin typeface="Calibri" panose="020F0502020204030204" pitchFamily="34" charset="0"/>
                <a:ea typeface="MS Mincho" panose="02020609040205080304" pitchFamily="49" charset="-128"/>
                <a:cs typeface="Times New Roman" panose="02020603050405020304" pitchFamily="18" charset="0"/>
              </a:rPr>
              <a:t>Meynier</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 ainsi que sur la rue du Levant et la rue de la Plage.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228600" algn="just"/>
            <a:r>
              <a:rPr lang="fr-FR" sz="1800" dirty="0">
                <a:effectLst/>
                <a:latin typeface="Calibri" panose="020F0502020204030204" pitchFamily="34" charset="0"/>
                <a:ea typeface="MS Mincho" panose="02020609040205080304" pitchFamily="49" charset="-128"/>
                <a:cs typeface="Times New Roman" panose="02020603050405020304" pitchFamily="18" charset="0"/>
              </a:rPr>
              <a:t>La présente saison 2 comporte les travaux de finitions sur l’Esplanade du port (dont les plantations). Dans cette zone, les équipes ont été mobilisées sur le Quai </a:t>
            </a:r>
            <a:r>
              <a:rPr lang="fr-FR" sz="1800" dirty="0" err="1">
                <a:effectLst/>
                <a:latin typeface="Calibri" panose="020F0502020204030204" pitchFamily="34" charset="0"/>
                <a:ea typeface="MS Mincho" panose="02020609040205080304" pitchFamily="49" charset="-128"/>
                <a:cs typeface="Times New Roman" panose="02020603050405020304" pitchFamily="18" charset="0"/>
              </a:rPr>
              <a:t>Meynier</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 pour des travaux d’éclairage, ainsi que sur le parvis de la Capitainerie qui a été en partie requalifié (les travaux se termineront en février pour la zone Nord et dès le remplacement des cuves d’avitaillement pour la partie Sud). Plus au Nord, les travaux ont actuellement lieu sur le parking des plages – coté Sud pour une mise en service en juin 2023, en coordination avec les services techniques de la ville.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228600" algn="just"/>
            <a:r>
              <a:rPr lang="fr-FR" sz="1800" dirty="0">
                <a:effectLst/>
                <a:latin typeface="Calibri" panose="020F0502020204030204" pitchFamily="34" charset="0"/>
                <a:ea typeface="MS Mincho" panose="02020609040205080304" pitchFamily="49" charset="-128"/>
                <a:cs typeface="Times New Roman" panose="02020603050405020304" pitchFamily="18" charset="0"/>
              </a:rPr>
              <a:t>La prochaine saison (saison 3) verra la fin des travaux sur le quai </a:t>
            </a:r>
            <a:r>
              <a:rPr lang="fr-FR" sz="1800" dirty="0" err="1">
                <a:effectLst/>
                <a:latin typeface="Calibri" panose="020F0502020204030204" pitchFamily="34" charset="0"/>
                <a:ea typeface="MS Mincho" panose="02020609040205080304" pitchFamily="49" charset="-128"/>
                <a:cs typeface="Times New Roman" panose="02020603050405020304" pitchFamily="18" charset="0"/>
              </a:rPr>
              <a:t>Meynier</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 et sur le parvis de la Capitainerie, ainsi que les plantations sur le parking des plages. La partie Nord du parking des plages, sera réalisée. Cette saison marquera le commencement de la requalification de l’entrée de ville par l’Avenue des Comtes de </a:t>
            </a:r>
            <a:r>
              <a:rPr lang="fr-FR" sz="1800" dirty="0" err="1">
                <a:effectLst/>
                <a:latin typeface="Calibri" panose="020F0502020204030204" pitchFamily="34" charset="0"/>
                <a:ea typeface="MS Mincho" panose="02020609040205080304" pitchFamily="49" charset="-128"/>
                <a:cs typeface="Times New Roman" panose="02020603050405020304" pitchFamily="18" charset="0"/>
              </a:rPr>
              <a:t>Melgueil</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 côté Nord, par la modification des voies de circulation et la création des noues et du mail piéton.</a:t>
            </a:r>
          </a:p>
          <a:p>
            <a:pPr indent="228600" algn="just"/>
            <a:endParaRPr lang="fr-FR" sz="1800" dirty="0">
              <a:effectLst/>
              <a:latin typeface="Calibri" panose="020F0502020204030204" pitchFamily="34" charset="0"/>
              <a:ea typeface="MS Mincho" panose="02020609040205080304" pitchFamily="49" charset="-128"/>
              <a:cs typeface="Times New Roman" panose="02020603050405020304" pitchFamily="18" charset="0"/>
            </a:endParaRPr>
          </a:p>
          <a:p>
            <a:pPr indent="228600" algn="just"/>
            <a:r>
              <a:rPr lang="fr-FR" sz="1800" b="1" dirty="0">
                <a:latin typeface="Calibri" panose="020F0502020204030204" pitchFamily="34" charset="0"/>
                <a:ea typeface="MS Mincho" panose="02020609040205080304" pitchFamily="49" charset="-128"/>
                <a:cs typeface="Times New Roman" panose="02020603050405020304" pitchFamily="18" charset="0"/>
              </a:rPr>
              <a:t>MONTANT PREVU EN 2023 : 3 876 000€ </a:t>
            </a:r>
            <a:endParaRPr lang="fr-FR" sz="1800" b="1" dirty="0">
              <a:effectLst/>
              <a:latin typeface="Calibri" panose="020F0502020204030204" pitchFamily="34" charset="0"/>
              <a:ea typeface="MS Mincho" panose="02020609040205080304" pitchFamily="49" charset="-128"/>
              <a:cs typeface="Times New Roman" panose="02020603050405020304" pitchFamily="18" charset="0"/>
            </a:endParaRPr>
          </a:p>
          <a:p>
            <a:pPr indent="228600" algn="just"/>
            <a:endParaRPr lang="fr-FR" sz="1800" dirty="0">
              <a:latin typeface="Calibri" panose="020F0502020204030204" pitchFamily="34" charset="0"/>
              <a:ea typeface="MS Mincho" panose="02020609040205080304" pitchFamily="49" charset="-128"/>
              <a:cs typeface="Times New Roman" panose="02020603050405020304" pitchFamily="18" charset="0"/>
            </a:endParaRPr>
          </a:p>
          <a:p>
            <a:pPr indent="0" algn="just">
              <a:buNone/>
            </a:pP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0" algn="just">
              <a:buNone/>
            </a:pP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316947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27685-9583-F688-3AD4-721B2EB5DCE8}"/>
              </a:ext>
            </a:extLst>
          </p:cNvPr>
          <p:cNvSpPr>
            <a:spLocks noGrp="1"/>
          </p:cNvSpPr>
          <p:nvPr>
            <p:ph type="title"/>
          </p:nvPr>
        </p:nvSpPr>
        <p:spPr>
          <a:xfrm>
            <a:off x="695569" y="203201"/>
            <a:ext cx="10658231" cy="1375507"/>
          </a:xfrm>
        </p:spPr>
        <p:txBody>
          <a:bodyPr>
            <a:normAutofit fontScale="90000"/>
          </a:bodyPr>
          <a:lstStyle/>
          <a:p>
            <a:r>
              <a:rPr lang="fr-FR" sz="4400" b="1" dirty="0">
                <a:effectLst/>
                <a:latin typeface="Calibri" panose="020F0502020204030204" pitchFamily="34" charset="0"/>
                <a:ea typeface="MS Mincho" panose="02020609040205080304" pitchFamily="49" charset="-128"/>
                <a:cs typeface="Times New Roman" panose="02020603050405020304" pitchFamily="18" charset="0"/>
              </a:rPr>
              <a:t>Apaiser la station Balnéaire de Carnon, concilier les usages </a:t>
            </a:r>
            <a:br>
              <a:rPr lang="fr-FR" sz="4400" dirty="0">
                <a:effectLst/>
                <a:latin typeface="Times" panose="02020603050405020304" pitchFamily="18" charset="0"/>
                <a:ea typeface="MS Mincho" panose="02020609040205080304" pitchFamily="49" charset="-128"/>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81395B0-53D8-C305-0185-63B93FC89CEC}"/>
              </a:ext>
            </a:extLst>
          </p:cNvPr>
          <p:cNvSpPr>
            <a:spLocks noGrp="1"/>
          </p:cNvSpPr>
          <p:nvPr>
            <p:ph idx="1"/>
          </p:nvPr>
        </p:nvSpPr>
        <p:spPr/>
        <p:txBody>
          <a:bodyPr>
            <a:normAutofit/>
          </a:bodyPr>
          <a:lstStyle/>
          <a:p>
            <a:pPr indent="228600" algn="just"/>
            <a:r>
              <a:rPr lang="fr-FR" sz="1800" dirty="0">
                <a:effectLst/>
                <a:latin typeface="Calibri" panose="020F0502020204030204" pitchFamily="34" charset="0"/>
                <a:ea typeface="MS Mincho" panose="02020609040205080304" pitchFamily="49" charset="-128"/>
                <a:cs typeface="Times New Roman" panose="02020603050405020304" pitchFamily="18" charset="0"/>
              </a:rPr>
              <a:t>Un schéma directeur du stationnement de Carnon a notamment été élaboré afin d’apaiser la station, par une gestion efficiente de l’occupation du domaine public et une tarification adaptée par zone.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228600" algn="just"/>
            <a:r>
              <a:rPr lang="fr-FR" sz="1800" dirty="0">
                <a:effectLst/>
                <a:latin typeface="Calibri" panose="020F0502020204030204" pitchFamily="34" charset="0"/>
                <a:ea typeface="MS Mincho" panose="02020609040205080304" pitchFamily="49" charset="-128"/>
                <a:cs typeface="Times New Roman" panose="02020603050405020304" pitchFamily="18" charset="0"/>
              </a:rPr>
              <a:t>L’offre de stationnement a été repensée de manière à s’adapter aux nouveaux aménagements urbains à l’horizon 2030, à l’occupation croissante de la station à l’année et aux contraintes liées à la saisonnalité. Dans ce cadre, la Ville a décidé d’instaurer une redevance de stationnement et un F.P.S.</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228600" algn="just"/>
            <a:r>
              <a:rPr lang="fr-FR" sz="1800" dirty="0">
                <a:effectLst/>
                <a:latin typeface="Calibri" panose="020F0502020204030204" pitchFamily="34" charset="0"/>
                <a:ea typeface="MS Mincho" panose="02020609040205080304" pitchFamily="49" charset="-128"/>
                <a:cs typeface="Times New Roman" panose="02020603050405020304" pitchFamily="18" charset="0"/>
              </a:rPr>
              <a:t>Afin de mettre en place la politique de gestion du stationnement, la ville souhaite installer des dispositifs de stationnement innovants permettant de répondre aux enjeux (horodateurs et dispositifs de parking payants).</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0" algn="just">
              <a:spcAft>
                <a:spcPts val="750"/>
              </a:spcAft>
              <a:buNone/>
            </a:pP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0" algn="just">
              <a:spcAft>
                <a:spcPts val="750"/>
              </a:spcAft>
              <a:buNone/>
            </a:pPr>
            <a:r>
              <a:rPr lang="fr-FR" sz="1800" b="1" dirty="0">
                <a:latin typeface="Cambria" panose="02040503050406030204" pitchFamily="18" charset="0"/>
                <a:ea typeface="MS Mincho" panose="02020609040205080304" pitchFamily="49" charset="-128"/>
                <a:cs typeface="Times New Roman" panose="02020603050405020304" pitchFamily="18" charset="0"/>
              </a:rPr>
              <a:t>Montant prévu pour l’acquisition et l’installation des horodateurs et des dispositifs de gestion des parkings : 900 000€ </a:t>
            </a:r>
            <a:endParaRPr lang="fr-FR"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4207391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B2586-16DD-F891-F706-7FA8C8162F4D}"/>
              </a:ext>
            </a:extLst>
          </p:cNvPr>
          <p:cNvSpPr>
            <a:spLocks noGrp="1"/>
          </p:cNvSpPr>
          <p:nvPr>
            <p:ph type="title"/>
          </p:nvPr>
        </p:nvSpPr>
        <p:spPr/>
        <p:txBody>
          <a:bodyPr>
            <a:normAutofit fontScale="90000"/>
          </a:bodyPr>
          <a:lstStyle/>
          <a:p>
            <a:r>
              <a:rPr lang="fr-FR" sz="4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Conforter les actions menées en faveur de la transition écologique </a:t>
            </a:r>
            <a:br>
              <a:rPr lang="fr-FR"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EACE9DDD-2DE0-26E1-A0E5-911488216B99}"/>
              </a:ext>
            </a:extLst>
          </p:cNvPr>
          <p:cNvSpPr>
            <a:spLocks noGrp="1"/>
          </p:cNvSpPr>
          <p:nvPr>
            <p:ph idx="1"/>
          </p:nvPr>
        </p:nvSpPr>
        <p:spPr>
          <a:xfrm>
            <a:off x="838200" y="1915077"/>
            <a:ext cx="10515600" cy="4351338"/>
          </a:xfrm>
        </p:spPr>
        <p:txBody>
          <a:bodyPr>
            <a:normAutofit fontScale="47500" lnSpcReduction="20000"/>
          </a:bodyPr>
          <a:lstStyle/>
          <a:p>
            <a:pPr indent="0" algn="just">
              <a:spcBef>
                <a:spcPts val="750"/>
              </a:spcBef>
              <a:spcAft>
                <a:spcPts val="750"/>
              </a:spcAft>
              <a:buNone/>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La transition écologique est une évolution vers un nouveau modèle économique et social qui apporte une solution globale et pérenne aux grands enjeux environnementaux de notre siècle et aux menaces qui pèsent sur notre planète. Opérant à tous les niveaux, la transition</a:t>
            </a:r>
            <a:r>
              <a:rPr lang="fr-FR" sz="28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écologique vise à mettre en place un modèle de développement résilient et durable qui repense nos façons de consommer, de produire, de travailler et de vivre ensemble.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spcBef>
                <a:spcPts val="750"/>
              </a:spcBef>
              <a:spcAft>
                <a:spcPts val="750"/>
              </a:spcAft>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Des projets orientés vers la transition écologique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0" algn="just">
              <a:spcBef>
                <a:spcPts val="750"/>
              </a:spcBef>
              <a:spcAft>
                <a:spcPts val="750"/>
              </a:spcAft>
              <a:buNone/>
            </a:pPr>
            <a:r>
              <a:rPr lang="fr-FR" sz="28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La commune propose un projet de </a:t>
            </a:r>
            <a:r>
              <a:rPr lang="fr-FR" sz="2800" b="1" dirty="0" err="1">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désimperméabilisation</a:t>
            </a:r>
            <a:r>
              <a:rPr lang="fr-FR" sz="28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 de végétalisation, de création d’ilots de fraicheur des cours d’école, et la mise en place de protection solaire. Les objectifs :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750"/>
              </a:spcBef>
              <a:spcAft>
                <a:spcPts val="750"/>
              </a:spcAft>
              <a:buFont typeface="Courier New" panose="02070309020205020404" pitchFamily="49" charset="0"/>
              <a:buChar char="o"/>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Lutter contre les vagues de chaleur en créant des "ilots de fraicheur", végétaliser et développer l'ombrage des cours, déminéraliser et drainer les sols,</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750"/>
              </a:spcBef>
              <a:spcAft>
                <a:spcPts val="750"/>
              </a:spcAft>
              <a:buFont typeface="Courier New" panose="02070309020205020404" pitchFamily="49" charset="0"/>
              <a:buChar char="o"/>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Créer des espaces inclusifs, des coins calmes permettant le repos / lecture,</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750"/>
              </a:spcBef>
              <a:spcAft>
                <a:spcPts val="750"/>
              </a:spcAft>
              <a:buFont typeface="Courier New" panose="02070309020205020404" pitchFamily="49" charset="0"/>
              <a:buChar char="o"/>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Permettre la sensibilisation des élèves au végétal et la reconnexion à la nature (Jardin des sens, Jardin potager),</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750"/>
              </a:spcBef>
              <a:spcAft>
                <a:spcPts val="750"/>
              </a:spcAft>
              <a:buFont typeface="Courier New" panose="02070309020205020404" pitchFamily="49" charset="0"/>
              <a:buChar char="o"/>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Agir sur les températures intérieures en ombrant les façades, Pergolas et façades végétalisées,</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750"/>
              </a:spcBef>
              <a:spcAft>
                <a:spcPts val="750"/>
              </a:spcAft>
              <a:buFont typeface="Courier New" panose="02070309020205020404" pitchFamily="49" charset="0"/>
              <a:buChar char="o"/>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Mettre en place une ventilation mécanique, afin de régler le problème d'humidité dans les salles de classes,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750"/>
              </a:spcBef>
              <a:spcAft>
                <a:spcPts val="750"/>
              </a:spcAft>
              <a:buFont typeface="Courier New" panose="02070309020205020404" pitchFamily="49" charset="0"/>
              <a:buChar char="o"/>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Mettre en place des protections solaires dans les écoles,</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750"/>
              </a:spcBef>
              <a:spcAft>
                <a:spcPts val="750"/>
              </a:spcAft>
              <a:buFont typeface="Courier New" panose="02070309020205020404" pitchFamily="49" charset="0"/>
              <a:buChar char="o"/>
            </a:pPr>
            <a:r>
              <a:rPr lang="fr-FR" sz="28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Programmer le changement des menuiseries extérieures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b="1" dirty="0"/>
              <a:t> MONTANT DU PROJET : 167 000 €</a:t>
            </a:r>
          </a:p>
        </p:txBody>
      </p:sp>
    </p:spTree>
    <p:extLst>
      <p:ext uri="{BB962C8B-B14F-4D97-AF65-F5344CB8AC3E}">
        <p14:creationId xmlns:p14="http://schemas.microsoft.com/office/powerpoint/2010/main" val="355088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06498-D0AF-0378-9DF9-BEB8D8242C57}"/>
              </a:ext>
            </a:extLst>
          </p:cNvPr>
          <p:cNvSpPr>
            <a:spLocks noGrp="1"/>
          </p:cNvSpPr>
          <p:nvPr>
            <p:ph type="title"/>
          </p:nvPr>
        </p:nvSpPr>
        <p:spPr/>
        <p:txBody>
          <a:bodyPr/>
          <a:lstStyle/>
          <a:p>
            <a:r>
              <a:rPr lang="fr-FR" sz="4400" b="1" dirty="0">
                <a:solidFill>
                  <a:srgbClr val="1E1719"/>
                </a:solidFill>
                <a:effectLst/>
                <a:latin typeface="Calibri" panose="020F0502020204030204" pitchFamily="34" charset="0"/>
                <a:ea typeface="Times New Roman" panose="02020603050405020304" pitchFamily="18" charset="0"/>
                <a:cs typeface="Times New Roman" panose="02020603050405020304" pitchFamily="18" charset="0"/>
              </a:rPr>
              <a:t>Végétaliser les espaces publics et embellir :</a:t>
            </a:r>
            <a:br>
              <a:rPr lang="fr-FR" sz="4400" dirty="0">
                <a:effectLst/>
                <a:latin typeface="Cambria" panose="02040503050406030204" pitchFamily="18" charset="0"/>
                <a:ea typeface="MS Mincho" panose="02020609040205080304" pitchFamily="49" charset="-128"/>
                <a:cs typeface="Times New Roman" panose="02020603050405020304" pitchFamily="18" charset="0"/>
              </a:rPr>
            </a:br>
            <a:endParaRPr lang="fr-FR" dirty="0"/>
          </a:p>
        </p:txBody>
      </p:sp>
      <p:sp>
        <p:nvSpPr>
          <p:cNvPr id="4" name="ZoneTexte 3">
            <a:extLst>
              <a:ext uri="{FF2B5EF4-FFF2-40B4-BE49-F238E27FC236}">
                <a16:creationId xmlns:a16="http://schemas.microsoft.com/office/drawing/2014/main" id="{4A256851-B015-1FE3-4132-924E5099FDFB}"/>
              </a:ext>
            </a:extLst>
          </p:cNvPr>
          <p:cNvSpPr txBox="1"/>
          <p:nvPr/>
        </p:nvSpPr>
        <p:spPr>
          <a:xfrm>
            <a:off x="924339" y="2777540"/>
            <a:ext cx="10429461" cy="1405513"/>
          </a:xfrm>
          <a:prstGeom prst="rect">
            <a:avLst/>
          </a:prstGeom>
          <a:noFill/>
        </p:spPr>
        <p:txBody>
          <a:bodyPr wrap="square">
            <a:spAutoFit/>
          </a:bodyPr>
          <a:lstStyle/>
          <a:p>
            <a:pPr indent="228600" algn="just">
              <a:spcAft>
                <a:spcPts val="750"/>
              </a:spcAft>
            </a:pPr>
            <a:r>
              <a:rPr lang="fr-FR" sz="1800" dirty="0">
                <a:solidFill>
                  <a:srgbClr val="1E1719"/>
                </a:solidFill>
                <a:effectLst/>
                <a:latin typeface="Calibri" panose="020F0502020204030204" pitchFamily="34" charset="0"/>
                <a:ea typeface="Times New Roman" panose="02020603050405020304" pitchFamily="18" charset="0"/>
                <a:cs typeface="Times New Roman" panose="02020603050405020304" pitchFamily="18" charset="0"/>
              </a:rPr>
              <a:t>Pour une ville plus apaisée et agréable à vivre, des crédits sont consacrés à la végétalisation des rues et des équipements publics et la réfection du pavage du centre-ville de Mauguio. </a:t>
            </a:r>
          </a:p>
          <a:p>
            <a:pPr indent="228600" algn="just">
              <a:spcAft>
                <a:spcPts val="750"/>
              </a:spcAft>
            </a:pPr>
            <a:endParaRPr lang="fr-FR" b="1" dirty="0">
              <a:latin typeface="Cambria" panose="02040503050406030204" pitchFamily="18" charset="0"/>
              <a:ea typeface="MS Mincho" panose="02020609040205080304" pitchFamily="49" charset="-128"/>
              <a:cs typeface="Times New Roman" panose="02020603050405020304" pitchFamily="18" charset="0"/>
            </a:endParaRPr>
          </a:p>
          <a:p>
            <a:pPr indent="228600" algn="just">
              <a:spcAft>
                <a:spcPts val="750"/>
              </a:spcAft>
            </a:pPr>
            <a:r>
              <a:rPr lang="fr-FR" b="1" dirty="0">
                <a:latin typeface="Cambria" panose="02040503050406030204" pitchFamily="18" charset="0"/>
                <a:ea typeface="MS Mincho" panose="02020609040205080304" pitchFamily="49" charset="-128"/>
                <a:cs typeface="Times New Roman" panose="02020603050405020304" pitchFamily="18" charset="0"/>
              </a:rPr>
              <a:t>MONTANT DU PROJET: 262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 000€ </a:t>
            </a:r>
          </a:p>
        </p:txBody>
      </p:sp>
    </p:spTree>
    <p:extLst>
      <p:ext uri="{BB962C8B-B14F-4D97-AF65-F5344CB8AC3E}">
        <p14:creationId xmlns:p14="http://schemas.microsoft.com/office/powerpoint/2010/main" val="288193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0A11B9-7748-7B8A-E39E-6AA873A4CACB}"/>
              </a:ext>
            </a:extLst>
          </p:cNvPr>
          <p:cNvSpPr>
            <a:spLocks noGrp="1"/>
          </p:cNvSpPr>
          <p:nvPr>
            <p:ph type="title"/>
          </p:nvPr>
        </p:nvSpPr>
        <p:spPr/>
        <p:txBody>
          <a:bodyPr>
            <a:normAutofit fontScale="90000"/>
          </a:bodyPr>
          <a:lstStyle/>
          <a:p>
            <a:b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br>
            <a: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Poursuivre le maillage des pistes cyclables et favoriser le mode de déplacement doux dans le cadre du programme de voirie </a:t>
            </a:r>
            <a:b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fr-FR"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0C693456-C3CA-AE69-4BAB-7419552D1DFB}"/>
              </a:ext>
            </a:extLst>
          </p:cNvPr>
          <p:cNvSpPr>
            <a:spLocks noGrp="1"/>
          </p:cNvSpPr>
          <p:nvPr>
            <p:ph idx="1"/>
          </p:nvPr>
        </p:nvSpPr>
        <p:spPr/>
        <p:txBody>
          <a:bodyPr/>
          <a:lstStyle/>
          <a:p>
            <a:endParaRPr lang="fr-FR" dirty="0"/>
          </a:p>
          <a:p>
            <a:endParaRPr lang="fr-FR" dirty="0"/>
          </a:p>
          <a:p>
            <a:endParaRPr lang="fr-FR" dirty="0"/>
          </a:p>
          <a:p>
            <a:r>
              <a:rPr lang="fr-FR" b="1" dirty="0"/>
              <a:t>MONTANT DU PROJET : 480 000€ </a:t>
            </a:r>
          </a:p>
        </p:txBody>
      </p:sp>
    </p:spTree>
    <p:extLst>
      <p:ext uri="{BB962C8B-B14F-4D97-AF65-F5344CB8AC3E}">
        <p14:creationId xmlns:p14="http://schemas.microsoft.com/office/powerpoint/2010/main" val="93973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9C980-24DD-E50F-DA8B-70CB8D938E31}"/>
              </a:ext>
            </a:extLst>
          </p:cNvPr>
          <p:cNvSpPr>
            <a:spLocks noGrp="1"/>
          </p:cNvSpPr>
          <p:nvPr>
            <p:ph type="title"/>
          </p:nvPr>
        </p:nvSpPr>
        <p:spPr/>
        <p:txBody>
          <a:bodyPr>
            <a:normAutofit fontScale="90000"/>
          </a:bodyPr>
          <a:lstStyle/>
          <a:p>
            <a: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Poursuivre la rénovation de notre parc d’éclairage public :</a:t>
            </a:r>
            <a:br>
              <a:rPr lang="fr-FR"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613F82FD-55A8-653E-9992-C58757810A6F}"/>
              </a:ext>
            </a:extLst>
          </p:cNvPr>
          <p:cNvSpPr>
            <a:spLocks noGrp="1"/>
          </p:cNvSpPr>
          <p:nvPr>
            <p:ph idx="1"/>
          </p:nvPr>
        </p:nvSpPr>
        <p:spPr/>
        <p:txBody>
          <a:bodyPr>
            <a:normAutofit/>
          </a:bodyPr>
          <a:lstStyle/>
          <a:p>
            <a:pPr indent="228600" algn="just"/>
            <a:r>
              <a:rPr lang="fr-FR" sz="2000" dirty="0">
                <a:effectLst/>
                <a:latin typeface="Calibri Light" panose="020F0302020204030204" pitchFamily="34" charset="0"/>
                <a:ea typeface="Times New Roman" panose="02020603050405020304" pitchFamily="18" charset="0"/>
                <a:cs typeface="Times New Roman" panose="02020603050405020304" pitchFamily="18" charset="0"/>
              </a:rPr>
              <a:t>La maîtrise de l’éclairage public est une source importante de réduction des consommations électriques. La vétusté des installations étant la principale cause de la surconsommation. La commune consciente des enjeux à la fois économiques, environnementaux et sociaux a mis en œuvre depuis de nombreuses année un plan de remplacement et d’amélioration du parc d’éclairage public. Cette politique permet :</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indent="228600" algn="just"/>
            <a:r>
              <a:rPr lang="fr-FR" sz="2000" dirty="0">
                <a:effectLst/>
                <a:latin typeface="Calibri Light" panose="020F0302020204030204" pitchFamily="34" charset="0"/>
                <a:ea typeface="Times New Roman" panose="02020603050405020304" pitchFamily="18" charset="0"/>
                <a:cs typeface="Times New Roman" panose="02020603050405020304" pitchFamily="18" charset="0"/>
              </a:rPr>
              <a:t>de maîtriser la consommation d’énergie ;</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indent="228600" algn="just"/>
            <a:r>
              <a:rPr lang="fr-FR" sz="2000"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de diminuer les nuisances lumineuses (pollution du ciel nocturne)</a:t>
            </a:r>
          </a:p>
          <a:p>
            <a:pPr marL="0" lvl="0" indent="0" algn="just">
              <a:buNone/>
            </a:pPr>
            <a:r>
              <a:rPr lang="fr-FR" b="1" dirty="0">
                <a:solidFill>
                  <a:srgbClr val="1E1719"/>
                </a:solidFill>
                <a:latin typeface="Calibri Light" panose="020F0302020204030204" pitchFamily="34" charset="0"/>
                <a:cs typeface="Times New Roman" panose="02020603050405020304" pitchFamily="18" charset="0"/>
              </a:rPr>
              <a:t>                                     </a:t>
            </a:r>
          </a:p>
          <a:p>
            <a:pPr marL="0" lvl="0" indent="0" algn="just">
              <a:buNone/>
            </a:pPr>
            <a:r>
              <a:rPr lang="fr-FR" b="1" dirty="0">
                <a:solidFill>
                  <a:srgbClr val="1E1719"/>
                </a:solidFill>
                <a:latin typeface="Calibri Light" panose="020F0302020204030204" pitchFamily="34" charset="0"/>
                <a:cs typeface="Times New Roman" panose="02020603050405020304" pitchFamily="18" charset="0"/>
              </a:rPr>
              <a:t>MONTANT DU PROJET : 210 000€ </a:t>
            </a:r>
            <a:endParaRPr lang="fr-FR" b="1" dirty="0"/>
          </a:p>
        </p:txBody>
      </p:sp>
    </p:spTree>
    <p:extLst>
      <p:ext uri="{BB962C8B-B14F-4D97-AF65-F5344CB8AC3E}">
        <p14:creationId xmlns:p14="http://schemas.microsoft.com/office/powerpoint/2010/main" val="399138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3CB9D-7024-B4A7-2F83-6BADC411C3DD}"/>
              </a:ext>
            </a:extLst>
          </p:cNvPr>
          <p:cNvSpPr>
            <a:spLocks noGrp="1"/>
          </p:cNvSpPr>
          <p:nvPr>
            <p:ph type="title"/>
          </p:nvPr>
        </p:nvSpPr>
        <p:spPr/>
        <p:txBody>
          <a:bodyPr>
            <a:normAutofit fontScale="90000"/>
          </a:bodyPr>
          <a:lstStyle/>
          <a:p>
            <a:b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br>
            <a: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Améliorer les conditions d’accueil des élèves et des enseignants </a:t>
            </a:r>
            <a:br>
              <a:rPr lang="fr-FR"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09E4632F-DE25-81EA-B08E-2ACD583A6ABD}"/>
              </a:ext>
            </a:extLst>
          </p:cNvPr>
          <p:cNvSpPr>
            <a:spLocks noGrp="1"/>
          </p:cNvSpPr>
          <p:nvPr>
            <p:ph idx="1"/>
          </p:nvPr>
        </p:nvSpPr>
        <p:spPr>
          <a:xfrm>
            <a:off x="838200" y="1970843"/>
            <a:ext cx="10515600" cy="4206120"/>
          </a:xfrm>
        </p:spPr>
        <p:txBody>
          <a:bodyPr/>
          <a:lstStyle/>
          <a:p>
            <a:pPr indent="228600" algn="just">
              <a:spcBef>
                <a:spcPts val="750"/>
              </a:spcBef>
              <a:spcAft>
                <a:spcPts val="750"/>
              </a:spcAft>
            </a:pPr>
            <a:endParaRPr lang="fr-FR" sz="2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228600" algn="just">
              <a:spcBef>
                <a:spcPts val="750"/>
              </a:spcBef>
              <a:spcAft>
                <a:spcPts val="750"/>
              </a:spcAft>
            </a:pPr>
            <a:r>
              <a:rPr lang="fr-FR" sz="2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 volet important des travaux dans nos bâtiments scolaires concerne l’amélioration du confort thermique et acoustique et la réduction des consommations d’énergie.</a:t>
            </a:r>
          </a:p>
          <a:p>
            <a:pPr indent="0" algn="just">
              <a:spcBef>
                <a:spcPts val="750"/>
              </a:spcBef>
              <a:spcAft>
                <a:spcPts val="750"/>
              </a:spcAft>
              <a:buNone/>
            </a:pP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dirty="0"/>
              <a:t>MONTANT DU PROJET: 365 000€</a:t>
            </a:r>
          </a:p>
        </p:txBody>
      </p:sp>
    </p:spTree>
    <p:extLst>
      <p:ext uri="{BB962C8B-B14F-4D97-AF65-F5344CB8AC3E}">
        <p14:creationId xmlns:p14="http://schemas.microsoft.com/office/powerpoint/2010/main" val="118569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16F617-F253-2031-AB35-DC318B7510C2}"/>
              </a:ext>
            </a:extLst>
          </p:cNvPr>
          <p:cNvSpPr>
            <a:spLocks noGrp="1"/>
          </p:cNvSpPr>
          <p:nvPr>
            <p:ph type="title"/>
          </p:nvPr>
        </p:nvSpPr>
        <p:spPr/>
        <p:txBody>
          <a:bodyPr>
            <a:normAutofit fontScale="90000"/>
          </a:bodyPr>
          <a:lstStyle/>
          <a:p>
            <a: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Favoriser une politique sportive et créer du lien social </a:t>
            </a:r>
            <a:br>
              <a:rPr lang="fr-FR"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55C5A000-69E0-0619-BA62-B00AB39A3B56}"/>
              </a:ext>
            </a:extLst>
          </p:cNvPr>
          <p:cNvSpPr>
            <a:spLocks noGrp="1"/>
          </p:cNvSpPr>
          <p:nvPr>
            <p:ph idx="1"/>
          </p:nvPr>
        </p:nvSpPr>
        <p:spPr/>
        <p:txBody>
          <a:bodyPr>
            <a:normAutofit/>
          </a:bodyPr>
          <a:lstStyle/>
          <a:p>
            <a:pPr marR="1270" indent="228600" algn="just"/>
            <a:endParaRPr lang="fr-FR" dirty="0"/>
          </a:p>
          <a:p>
            <a:pPr marR="1270" indent="228600" algn="just"/>
            <a:r>
              <a:rPr lang="fr-FR" dirty="0"/>
              <a:t>GYMNASE Alice MILLIAT :  736 000€ en 2023  (Coût du projet 6 255 000€)  </a:t>
            </a:r>
          </a:p>
          <a:p>
            <a:pPr marR="1270" indent="228600" algn="just"/>
            <a:r>
              <a:rPr lang="fr-FR" dirty="0"/>
              <a:t>Amélioration du Patrimoine sportif : 309 000</a:t>
            </a:r>
            <a:r>
              <a:rPr lang="fr-FR" baseline="30000" dirty="0"/>
              <a:t> </a:t>
            </a:r>
            <a:r>
              <a:rPr lang="fr-FR" dirty="0"/>
              <a:t>€ </a:t>
            </a:r>
          </a:p>
          <a:p>
            <a:pPr marR="1270" indent="228600" algn="just"/>
            <a:r>
              <a:rPr lang="fr-FR" b="1"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Epicerie sociale : 195 000€ </a:t>
            </a:r>
          </a:p>
          <a:p>
            <a:pPr marR="1270" indent="228600" algn="just"/>
            <a:endParaRPr lang="fr-FR" baseline="30000" dirty="0"/>
          </a:p>
          <a:p>
            <a:pPr marR="1270" indent="228600" algn="just"/>
            <a:endParaRPr lang="fr-FR" dirty="0"/>
          </a:p>
          <a:p>
            <a:pPr marR="1270" indent="0" algn="just">
              <a:buNone/>
            </a:pPr>
            <a:endParaRPr lang="fr-FR" dirty="0"/>
          </a:p>
          <a:p>
            <a:pPr marR="1270" indent="0" algn="just">
              <a:buNone/>
            </a:pPr>
            <a:endParaRPr lang="fr-FR" dirty="0"/>
          </a:p>
        </p:txBody>
      </p:sp>
    </p:spTree>
    <p:extLst>
      <p:ext uri="{BB962C8B-B14F-4D97-AF65-F5344CB8AC3E}">
        <p14:creationId xmlns:p14="http://schemas.microsoft.com/office/powerpoint/2010/main" val="4123323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083EA-855A-9119-1216-EA7AAB7D7734}"/>
              </a:ext>
            </a:extLst>
          </p:cNvPr>
          <p:cNvSpPr>
            <a:spLocks noGrp="1"/>
          </p:cNvSpPr>
          <p:nvPr>
            <p:ph type="title"/>
          </p:nvPr>
        </p:nvSpPr>
        <p:spPr/>
        <p:txBody>
          <a:bodyPr/>
          <a:lstStyle/>
          <a:p>
            <a: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Une ville intelligente et agile </a:t>
            </a:r>
            <a:br>
              <a:rPr lang="fr-FR"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AC34C410-11BD-DB8F-DB15-382D0D84473B}"/>
              </a:ext>
            </a:extLst>
          </p:cNvPr>
          <p:cNvSpPr>
            <a:spLocks noGrp="1"/>
          </p:cNvSpPr>
          <p:nvPr>
            <p:ph idx="1"/>
          </p:nvPr>
        </p:nvSpPr>
        <p:spPr/>
        <p:txBody>
          <a:bodyPr>
            <a:normAutofit fontScale="77500" lnSpcReduction="20000"/>
          </a:bodyPr>
          <a:lstStyle/>
          <a:p>
            <a:pPr indent="228600" algn="just"/>
            <a:r>
              <a:rPr lang="fr-FR" sz="2800" dirty="0">
                <a:effectLst/>
                <a:latin typeface="Calibri Light" panose="020F0302020204030204" pitchFamily="34" charset="0"/>
                <a:ea typeface="Times New Roman" panose="02020603050405020304" pitchFamily="18" charset="0"/>
                <a:cs typeface="Times New Roman" panose="02020603050405020304" pitchFamily="18" charset="0"/>
              </a:rPr>
              <a:t>La politique publique du Développement numérique présente plusieurs axes, dont l’axe essentiel de la ville connectée. Le concept de smart city a pour objectif de moderniser les services publics en apportant plus de proximité, de sécurité et d’efficacité dans les bouquets de services proposés aux usagers, pour un cadre de vie apaisé. La politique publique du Développement numérique se poursuit en 2023, notamment sur le volet « Ville connectée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r>
              <a:rPr lang="fr-FR" sz="2800" dirty="0">
                <a:effectLst/>
                <a:latin typeface="Calibri Light" panose="020F0302020204030204" pitchFamily="34" charset="0"/>
                <a:ea typeface="Times New Roman" panose="02020603050405020304" pitchFamily="18" charset="0"/>
                <a:cs typeface="Times New Roman" panose="02020603050405020304" pitchFamily="18" charset="0"/>
              </a:rPr>
              <a:t>En effet, la Ville poursuit et finalise les études et les travaux liés au réseau d’antennes à longue portée de type « Long Range », et ceux permettant le passage de la fibre entre les sites municipaux, afin de mailler totalement le territoire.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r>
              <a:rPr lang="fr-FR" sz="2800" dirty="0">
                <a:effectLst/>
                <a:latin typeface="Calibri Light" panose="020F0302020204030204" pitchFamily="34" charset="0"/>
                <a:ea typeface="Times New Roman" panose="02020603050405020304" pitchFamily="18" charset="0"/>
                <a:cs typeface="Times New Roman" panose="02020603050405020304" pitchFamily="18" charset="0"/>
              </a:rPr>
              <a:t>Par ailleurs, les capteurs de niveaux de température, d’humidité, et de pollution COV éventuelle issue des solvants de peinture continuent d’être déployés dans l’ensemble des écoles de la commune, avec 115 dispositifs installés au total. </a:t>
            </a: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COUT DU PROJET: 131 500€</a:t>
            </a:r>
          </a:p>
          <a:p>
            <a:pPr indent="228600" algn="just"/>
            <a:r>
              <a:rPr lang="fr-FR" sz="2800" dirty="0">
                <a:effectLst/>
                <a:latin typeface="Calibri Light" panose="020F0302020204030204" pitchFamily="34" charset="0"/>
                <a:ea typeface="Times New Roman" panose="02020603050405020304" pitchFamily="18" charset="0"/>
                <a:cs typeface="Times New Roman" panose="02020603050405020304" pitchFamily="18" charset="0"/>
              </a:rPr>
              <a:t>La </a:t>
            </a:r>
            <a:r>
              <a:rPr lang="fr-FR" sz="2800" dirty="0" err="1">
                <a:effectLst/>
                <a:latin typeface="Calibri Light" panose="020F0302020204030204" pitchFamily="34" charset="0"/>
                <a:ea typeface="Times New Roman" panose="02020603050405020304" pitchFamily="18" charset="0"/>
                <a:cs typeface="Times New Roman" panose="02020603050405020304" pitchFamily="18" charset="0"/>
              </a:rPr>
              <a:t>vidéo-protection</a:t>
            </a:r>
            <a:r>
              <a:rPr lang="fr-FR" sz="2800" dirty="0">
                <a:effectLst/>
                <a:latin typeface="Calibri Light" panose="020F0302020204030204" pitchFamily="34" charset="0"/>
                <a:ea typeface="Times New Roman" panose="02020603050405020304" pitchFamily="18" charset="0"/>
                <a:cs typeface="Times New Roman" panose="02020603050405020304" pitchFamily="18" charset="0"/>
              </a:rPr>
              <a:t> est également développée, notamment dans le centre de Mauguio, sur les parkings payants à Carnon et dans les autres sites fréquentés de la station, pour maintenir un cadre de vie  </a:t>
            </a:r>
            <a:r>
              <a:rPr lang="fr-FR" sz="2800" b="1" dirty="0">
                <a:effectLst/>
                <a:latin typeface="Calibri Light" panose="020F0302020204030204" pitchFamily="34" charset="0"/>
                <a:ea typeface="Times New Roman" panose="02020603050405020304" pitchFamily="18" charset="0"/>
                <a:cs typeface="Times New Roman" panose="02020603050405020304" pitchFamily="18" charset="0"/>
              </a:rPr>
              <a:t>COUT DU PROJET : 260 000€ </a:t>
            </a:r>
          </a:p>
        </p:txBody>
      </p:sp>
    </p:spTree>
    <p:extLst>
      <p:ext uri="{BB962C8B-B14F-4D97-AF65-F5344CB8AC3E}">
        <p14:creationId xmlns:p14="http://schemas.microsoft.com/office/powerpoint/2010/main" val="402227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E4FEE-A40C-3C12-0D8A-B66AACFD2F2E}"/>
              </a:ext>
            </a:extLst>
          </p:cNvPr>
          <p:cNvSpPr>
            <a:spLocks noGrp="1"/>
          </p:cNvSpPr>
          <p:nvPr>
            <p:ph type="title"/>
          </p:nvPr>
        </p:nvSpPr>
        <p:spPr/>
        <p:txBody>
          <a:bodyPr/>
          <a:lstStyle/>
          <a:p>
            <a:r>
              <a:rPr lang="fr-FR" sz="4400" b="1" dirty="0">
                <a:effectLst/>
                <a:latin typeface="Calibri Light" panose="020F0302020204030204" pitchFamily="34" charset="0"/>
                <a:ea typeface="Times New Roman" panose="02020603050405020304" pitchFamily="18" charset="0"/>
                <a:cs typeface="Times New Roman" panose="02020603050405020304" pitchFamily="18" charset="0"/>
              </a:rPr>
              <a:t>Préserver notre patrimoine et nos traditions </a:t>
            </a:r>
            <a:br>
              <a:rPr lang="fr-FR"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0207DB8-69AC-3DD8-FB6F-40D382FE4CCC}"/>
              </a:ext>
            </a:extLst>
          </p:cNvPr>
          <p:cNvSpPr>
            <a:spLocks noGrp="1"/>
          </p:cNvSpPr>
          <p:nvPr>
            <p:ph idx="1"/>
          </p:nvPr>
        </p:nvSpPr>
        <p:spPr/>
        <p:txBody>
          <a:bodyPr/>
          <a:lstStyle/>
          <a:p>
            <a:pPr marL="342900" lvl="0" indent="-342900" algn="just">
              <a:spcAft>
                <a:spcPts val="750"/>
              </a:spcAft>
              <a:buFont typeface="Calibri" panose="020F0502020204030204" pitchFamily="34" charset="0"/>
              <a:buChar char="-"/>
            </a:pPr>
            <a:r>
              <a:rPr lang="fr-FR" sz="2800"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Réalisation d’un diagnostic structure du bâtiment de l’église : 15 000€</a:t>
            </a:r>
            <a:endParaRPr lang="fr-FR" sz="28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750"/>
              </a:spcAft>
              <a:buFont typeface="Calibri" panose="020F0502020204030204" pitchFamily="34" charset="0"/>
              <a:buChar char="-"/>
            </a:pPr>
            <a:r>
              <a:rPr lang="fr-FR" sz="2800"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Traitement et préservation des pierres du château : 20 000€</a:t>
            </a:r>
            <a:endParaRPr lang="fr-FR" sz="28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750"/>
              </a:spcAft>
              <a:buFont typeface="Calibri" panose="020F0502020204030204" pitchFamily="34" charset="0"/>
              <a:buChar char="-"/>
            </a:pPr>
            <a:r>
              <a:rPr lang="fr-FR" sz="2800"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Réaménagement de la place Saint Marc à Carnon : 180 000€</a:t>
            </a:r>
            <a:endParaRPr lang="fr-FR" sz="28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750"/>
              </a:spcAft>
              <a:buFont typeface="Calibri" panose="020F0502020204030204" pitchFamily="34" charset="0"/>
              <a:buChar char="-"/>
            </a:pPr>
            <a:r>
              <a:rPr lang="fr-FR" sz="2800"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Réhabilitation des sanitaires des Arènes : 40 000€.</a:t>
            </a:r>
          </a:p>
          <a:p>
            <a:pPr marL="342900" lvl="0" indent="-342900" algn="just">
              <a:spcAft>
                <a:spcPts val="750"/>
              </a:spcAft>
              <a:buFont typeface="Calibri" panose="020F0502020204030204" pitchFamily="34" charset="0"/>
              <a:buChar char="-"/>
            </a:pPr>
            <a:r>
              <a:rPr lang="fr-FR"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Changement des fauteuils du théâtre Samuel </a:t>
            </a:r>
            <a:r>
              <a:rPr lang="fr-FR" dirty="0" err="1">
                <a:solidFill>
                  <a:srgbClr val="000000"/>
                </a:solidFill>
                <a:latin typeface="Calibri Light" panose="020F0302020204030204" pitchFamily="34" charset="0"/>
                <a:ea typeface="SimSun" panose="02010600030101010101" pitchFamily="2" charset="-122"/>
                <a:cs typeface="Times New Roman" panose="02020603050405020304" pitchFamily="18" charset="0"/>
              </a:rPr>
              <a:t>Bassaget</a:t>
            </a:r>
            <a:r>
              <a:rPr lang="fr-FR"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 : 200 000€ </a:t>
            </a:r>
          </a:p>
          <a:p>
            <a:pPr marL="342900" lvl="0" indent="-342900" algn="just">
              <a:spcAft>
                <a:spcPts val="750"/>
              </a:spcAft>
              <a:buFont typeface="Calibri" panose="020F0502020204030204" pitchFamily="34" charset="0"/>
              <a:buChar char="-"/>
            </a:pPr>
            <a:r>
              <a:rPr lang="fr-FR"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Dispositif dépigeonnage : 30 000€</a:t>
            </a:r>
          </a:p>
          <a:p>
            <a:pPr marL="342900" indent="-342900" algn="just">
              <a:spcAft>
                <a:spcPts val="750"/>
              </a:spcAft>
              <a:buFont typeface="Calibri" panose="020F0502020204030204" pitchFamily="34" charset="0"/>
              <a:buChar char="-"/>
            </a:pPr>
            <a:r>
              <a:rPr lang="fr-FR" dirty="0"/>
              <a:t>Dispositif anti chute sur les bâtiments : 518 000€ </a:t>
            </a:r>
          </a:p>
          <a:p>
            <a:pPr marL="342900" lvl="0" indent="-342900" algn="just">
              <a:spcAft>
                <a:spcPts val="750"/>
              </a:spcAft>
              <a:buFont typeface="Calibri" panose="020F0502020204030204" pitchFamily="34" charset="0"/>
              <a:buChar char="-"/>
            </a:pPr>
            <a:endParaRPr lang="fr-FR" dirty="0">
              <a:solidFill>
                <a:srgbClr val="000000"/>
              </a:solidFill>
              <a:latin typeface="Calibri Light" panose="020F0302020204030204" pitchFamily="34" charset="0"/>
              <a:ea typeface="SimSun" panose="02010600030101010101" pitchFamily="2" charset="-122"/>
              <a:cs typeface="Times New Roman" panose="02020603050405020304" pitchFamily="18" charset="0"/>
            </a:endParaRPr>
          </a:p>
          <a:p>
            <a:pPr marL="342900" lvl="0" indent="-342900" algn="just">
              <a:spcAft>
                <a:spcPts val="750"/>
              </a:spcAft>
              <a:buFont typeface="Calibri" panose="020F0502020204030204" pitchFamily="34" charset="0"/>
              <a:buChar char="-"/>
            </a:pPr>
            <a:endParaRPr lang="fr-FR" sz="28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spcAft>
                <a:spcPts val="750"/>
              </a:spcAft>
              <a:buNone/>
            </a:pP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4970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6DDFE9-26F3-3767-8C3A-481DFD55D06F}"/>
              </a:ext>
            </a:extLst>
          </p:cNvPr>
          <p:cNvSpPr>
            <a:spLocks noGrp="1"/>
          </p:cNvSpPr>
          <p:nvPr>
            <p:ph type="title"/>
          </p:nvPr>
        </p:nvSpPr>
        <p:spPr>
          <a:xfrm>
            <a:off x="466722" y="586855"/>
            <a:ext cx="3201366" cy="5040431"/>
          </a:xfrm>
        </p:spPr>
        <p:txBody>
          <a:bodyPr anchor="ctr">
            <a:normAutofit/>
          </a:bodyPr>
          <a:lstStyle/>
          <a:p>
            <a:pPr algn="ctr">
              <a:lnSpc>
                <a:spcPct val="100000"/>
              </a:lnSpc>
            </a:pPr>
            <a:r>
              <a:rPr lang="fr-FR" sz="4000" dirty="0">
                <a:solidFill>
                  <a:srgbClr val="FFFFFF"/>
                </a:solidFill>
              </a:rPr>
              <a:t>LES GRANDES MASSES DU BUDGET 2023 </a:t>
            </a:r>
          </a:p>
        </p:txBody>
      </p:sp>
      <p:sp>
        <p:nvSpPr>
          <p:cNvPr id="3" name="Espace réservé du contenu 2">
            <a:extLst>
              <a:ext uri="{FF2B5EF4-FFF2-40B4-BE49-F238E27FC236}">
                <a16:creationId xmlns:a16="http://schemas.microsoft.com/office/drawing/2014/main" id="{CCA7B229-4291-74CF-89EF-0C74033E9F38}"/>
              </a:ext>
            </a:extLst>
          </p:cNvPr>
          <p:cNvSpPr>
            <a:spLocks noGrp="1"/>
          </p:cNvSpPr>
          <p:nvPr>
            <p:ph idx="1"/>
          </p:nvPr>
        </p:nvSpPr>
        <p:spPr>
          <a:xfrm>
            <a:off x="4810259" y="649480"/>
            <a:ext cx="6555347" cy="5546047"/>
          </a:xfrm>
        </p:spPr>
        <p:txBody>
          <a:bodyPr anchor="ctr">
            <a:normAutofit/>
          </a:bodyPr>
          <a:lstStyle/>
          <a:p>
            <a:pPr marL="0" indent="0">
              <a:buNone/>
            </a:pPr>
            <a:r>
              <a:rPr lang="fr-FR" sz="2000" b="1" u="sng" dirty="0"/>
              <a:t>Budget principal : 54 353 000€</a:t>
            </a:r>
          </a:p>
          <a:p>
            <a:pPr marL="0" indent="0">
              <a:buNone/>
            </a:pPr>
            <a:r>
              <a:rPr lang="fr-FR" sz="2000" b="1" dirty="0"/>
              <a:t>                             - Budget de fonctionnement: 32 596 000€</a:t>
            </a:r>
          </a:p>
          <a:p>
            <a:pPr marL="0" indent="0">
              <a:buNone/>
            </a:pPr>
            <a:endParaRPr lang="fr-FR" sz="2000" b="1" dirty="0"/>
          </a:p>
          <a:p>
            <a:pPr marL="0" indent="0">
              <a:buNone/>
            </a:pPr>
            <a:r>
              <a:rPr lang="fr-FR" sz="2000" b="1" dirty="0"/>
              <a:t>                             - Budget d’investissement </a:t>
            </a:r>
            <a:r>
              <a:rPr lang="fr-FR" sz="2000" dirty="0"/>
              <a:t>: </a:t>
            </a:r>
            <a:r>
              <a:rPr lang="fr-FR" sz="2000" b="1" dirty="0"/>
              <a:t>21 757 000€</a:t>
            </a:r>
          </a:p>
          <a:p>
            <a:pPr marL="0" indent="0">
              <a:buNone/>
            </a:pPr>
            <a:endParaRPr lang="fr-FR" sz="2000" dirty="0"/>
          </a:p>
          <a:p>
            <a:pPr marL="0" indent="0">
              <a:buNone/>
            </a:pPr>
            <a:r>
              <a:rPr lang="fr-FR" sz="2000" b="1" u="sng" dirty="0"/>
              <a:t>Budget annexe du Port de Carnon : 7 630 000€</a:t>
            </a:r>
          </a:p>
          <a:p>
            <a:pPr marL="0" indent="0">
              <a:buNone/>
            </a:pPr>
            <a:endParaRPr lang="fr-FR" sz="2000" b="1" dirty="0"/>
          </a:p>
          <a:p>
            <a:pPr marL="0" indent="0">
              <a:buNone/>
            </a:pPr>
            <a:r>
              <a:rPr lang="fr-FR" sz="2000" b="1" dirty="0"/>
              <a:t>                               - Budget de fonctionnement: 4 679 000€</a:t>
            </a:r>
          </a:p>
          <a:p>
            <a:pPr marL="0" indent="0">
              <a:buNone/>
            </a:pPr>
            <a:endParaRPr lang="fr-FR" sz="2000" b="1" dirty="0"/>
          </a:p>
          <a:p>
            <a:pPr marL="0" indent="0">
              <a:buNone/>
            </a:pPr>
            <a:r>
              <a:rPr lang="fr-FR" sz="2000" b="1" dirty="0"/>
              <a:t>                               - Budget d’investissement: 2 951 000€</a:t>
            </a:r>
          </a:p>
          <a:p>
            <a:pPr marL="0" indent="0">
              <a:buNone/>
            </a:pPr>
            <a:r>
              <a:rPr lang="fr-FR" sz="2000" b="1" dirty="0"/>
              <a:t>  </a:t>
            </a:r>
          </a:p>
        </p:txBody>
      </p:sp>
    </p:spTree>
    <p:extLst>
      <p:ext uri="{BB962C8B-B14F-4D97-AF65-F5344CB8AC3E}">
        <p14:creationId xmlns:p14="http://schemas.microsoft.com/office/powerpoint/2010/main" val="3040222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A7D11-9DE9-6903-59EC-BDEF13B6A257}"/>
              </a:ext>
            </a:extLst>
          </p:cNvPr>
          <p:cNvSpPr>
            <a:spLocks noGrp="1"/>
          </p:cNvSpPr>
          <p:nvPr>
            <p:ph type="title"/>
          </p:nvPr>
        </p:nvSpPr>
        <p:spPr/>
        <p:txBody>
          <a:bodyPr/>
          <a:lstStyle/>
          <a:p>
            <a:r>
              <a:rPr lang="fr-FR" sz="4400" b="1" dirty="0">
                <a:solidFill>
                  <a:srgbClr val="1E1719"/>
                </a:solidFill>
                <a:effectLst/>
                <a:latin typeface="Calibri Light" panose="020F0302020204030204" pitchFamily="34" charset="0"/>
                <a:ea typeface="Times New Roman" panose="02020603050405020304" pitchFamily="18" charset="0"/>
                <a:cs typeface="Times New Roman" panose="02020603050405020304" pitchFamily="18" charset="0"/>
              </a:rPr>
              <a:t>Le cimetière du Bousquet </a:t>
            </a:r>
            <a:br>
              <a:rPr lang="fr-FR"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312F7BA-B606-E66F-50AE-C1F00E29EF20}"/>
              </a:ext>
            </a:extLst>
          </p:cNvPr>
          <p:cNvSpPr>
            <a:spLocks noGrp="1"/>
          </p:cNvSpPr>
          <p:nvPr>
            <p:ph idx="1"/>
          </p:nvPr>
        </p:nvSpPr>
        <p:spPr/>
        <p:txBody>
          <a:bodyPr>
            <a:normAutofit fontScale="92500" lnSpcReduction="10000"/>
          </a:bodyPr>
          <a:lstStyle/>
          <a:p>
            <a:pPr indent="228600" algn="just"/>
            <a:r>
              <a:rPr lang="fr-FR" sz="2800" dirty="0">
                <a:effectLst/>
                <a:latin typeface="Calibri Light" panose="020F0302020204030204" pitchFamily="34" charset="0"/>
                <a:ea typeface="Times New Roman" panose="02020603050405020304" pitchFamily="18" charset="0"/>
                <a:cs typeface="Times New Roman" panose="02020603050405020304" pitchFamily="18" charset="0"/>
              </a:rPr>
              <a:t>Les deux cimetières de la commune font l’objet d’un suivi rigoureux quant à leur gestion et leurs capacités, afin de répondre au besoin de la population et de conserver des capacités d’inhumation suffisantes.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r>
              <a:rPr lang="fr-FR" sz="2800" dirty="0">
                <a:effectLst/>
                <a:latin typeface="Calibri Light" panose="020F0302020204030204" pitchFamily="34" charset="0"/>
                <a:ea typeface="Times New Roman" panose="02020603050405020304" pitchFamily="18" charset="0"/>
                <a:cs typeface="Times New Roman" panose="02020603050405020304" pitchFamily="18" charset="0"/>
              </a:rPr>
              <a:t>Aujourd’hui, au cimetière Saint Jacques, sur 1598 emplacements, seules 80 concessions en pleine terre sont disponibles, et aucune en caveau bâti. Au cimetière Le Bousquet, sur 453 emplacements, 25 emplacements restent disponibles en caveaux bâtis.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r>
              <a:rPr lang="fr-FR" sz="2800" dirty="0">
                <a:effectLst/>
                <a:latin typeface="Calibri Light" panose="020F0302020204030204" pitchFamily="34" charset="0"/>
                <a:ea typeface="Times New Roman" panose="02020603050405020304" pitchFamily="18" charset="0"/>
                <a:cs typeface="Times New Roman" panose="02020603050405020304" pitchFamily="18" charset="0"/>
              </a:rPr>
              <a:t>La commune a donc engagé un projet d’extension du cimetière le Bousquet, avec une première phase de 100 emplacements en caveaux bâtis livrés à l’automne 2023, </a:t>
            </a:r>
          </a:p>
          <a:p>
            <a:pPr indent="0" algn="just">
              <a:buNone/>
            </a:pPr>
            <a:r>
              <a:rPr lang="fr-FR" sz="2800" b="1" dirty="0">
                <a:effectLst/>
                <a:latin typeface="Calibri Light" panose="020F0302020204030204" pitchFamily="34" charset="0"/>
                <a:ea typeface="Times New Roman" panose="02020603050405020304" pitchFamily="18" charset="0"/>
                <a:cs typeface="Times New Roman" panose="02020603050405020304" pitchFamily="18" charset="0"/>
              </a:rPr>
              <a:t>pour un budget de 665 000 €. </a:t>
            </a:r>
            <a:endParaRPr lang="fr-FR"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endParaRPr lang="fr-FR" sz="2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7540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D244E8FE-E1B4-FCB3-5D36-31CD7D73F3FE}"/>
              </a:ext>
            </a:extLst>
          </p:cNvPr>
          <p:cNvSpPr>
            <a:spLocks noGrp="1"/>
          </p:cNvSpPr>
          <p:nvPr>
            <p:ph type="title"/>
          </p:nvPr>
        </p:nvSpPr>
        <p:spPr>
          <a:xfrm>
            <a:off x="777240" y="731519"/>
            <a:ext cx="2845191" cy="3237579"/>
          </a:xfrm>
        </p:spPr>
        <p:txBody>
          <a:bodyPr>
            <a:normAutofit/>
          </a:bodyPr>
          <a:lstStyle/>
          <a:p>
            <a:r>
              <a:rPr lang="fr-FR" sz="3800" dirty="0">
                <a:solidFill>
                  <a:srgbClr val="FFFFFF"/>
                </a:solidFill>
              </a:rPr>
              <a:t>LE BUDGET PAR POLITIQUE PUBLIQUE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ce réservé du contenu 3">
            <a:extLst>
              <a:ext uri="{FF2B5EF4-FFF2-40B4-BE49-F238E27FC236}">
                <a16:creationId xmlns:a16="http://schemas.microsoft.com/office/drawing/2014/main" id="{82FAA6AD-E905-45D0-A867-3FAB5688CD66}"/>
              </a:ext>
            </a:extLst>
          </p:cNvPr>
          <p:cNvGraphicFramePr>
            <a:graphicFrameLocks noGrp="1"/>
          </p:cNvGraphicFramePr>
          <p:nvPr>
            <p:ph idx="1"/>
          </p:nvPr>
        </p:nvGraphicFramePr>
        <p:xfrm>
          <a:off x="4379913" y="687388"/>
          <a:ext cx="7037387" cy="5475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000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6036A7-C678-1C09-D804-5351A9DBC489}"/>
              </a:ext>
            </a:extLst>
          </p:cNvPr>
          <p:cNvSpPr>
            <a:spLocks noGrp="1"/>
          </p:cNvSpPr>
          <p:nvPr>
            <p:ph type="title"/>
          </p:nvPr>
        </p:nvSpPr>
        <p:spPr>
          <a:xfrm>
            <a:off x="1287793" y="1532623"/>
            <a:ext cx="10513106" cy="2943432"/>
          </a:xfrm>
        </p:spPr>
        <p:txBody>
          <a:bodyPr vert="horz" lIns="91440" tIns="45720" rIns="91440" bIns="45720" rtlCol="0" anchor="b">
            <a:normAutofit/>
          </a:bodyPr>
          <a:lstStyle/>
          <a:p>
            <a:r>
              <a:rPr lang="en-US" sz="7200" kern="1200" dirty="0">
                <a:solidFill>
                  <a:schemeClr val="tx1"/>
                </a:solidFill>
                <a:latin typeface="+mj-lt"/>
                <a:ea typeface="+mj-ea"/>
                <a:cs typeface="+mj-cs"/>
              </a:rPr>
              <a:t>Budget </a:t>
            </a:r>
            <a:r>
              <a:rPr lang="en-US" sz="7200" dirty="0" err="1"/>
              <a:t>annexe</a:t>
            </a:r>
            <a:r>
              <a:rPr lang="en-US" sz="7200" dirty="0"/>
              <a:t> </a:t>
            </a:r>
            <a:r>
              <a:rPr lang="en-US" sz="7200" kern="1200" dirty="0">
                <a:solidFill>
                  <a:schemeClr val="tx1"/>
                </a:solidFill>
                <a:latin typeface="+mj-lt"/>
                <a:ea typeface="+mj-ea"/>
                <a:cs typeface="+mj-cs"/>
              </a:rPr>
              <a:t>du  Port de Carnon</a:t>
            </a:r>
          </a:p>
        </p:txBody>
      </p:sp>
      <p:sp>
        <p:nvSpPr>
          <p:cNvPr id="39" name="Rectangle 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4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35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5B319-87C6-B7C1-1AB9-96D777A0DA71}"/>
              </a:ext>
            </a:extLst>
          </p:cNvPr>
          <p:cNvSpPr>
            <a:spLocks noGrp="1"/>
          </p:cNvSpPr>
          <p:nvPr>
            <p:ph type="title"/>
          </p:nvPr>
        </p:nvSpPr>
        <p:spPr>
          <a:xfrm>
            <a:off x="838200" y="390292"/>
            <a:ext cx="10515600" cy="1325563"/>
          </a:xfrm>
        </p:spPr>
        <p:txBody>
          <a:bodyPr/>
          <a:lstStyle/>
          <a:p>
            <a:pPr algn="ctr"/>
            <a:r>
              <a:rPr lang="fr-FR" dirty="0"/>
              <a:t>Budget du Port de Carnon</a:t>
            </a:r>
          </a:p>
        </p:txBody>
      </p:sp>
      <p:graphicFrame>
        <p:nvGraphicFramePr>
          <p:cNvPr id="12" name="Espace réservé du contenu 11">
            <a:extLst>
              <a:ext uri="{FF2B5EF4-FFF2-40B4-BE49-F238E27FC236}">
                <a16:creationId xmlns:a16="http://schemas.microsoft.com/office/drawing/2014/main" id="{BE314AB9-827F-880D-B6EC-4FBF6CB56405}"/>
              </a:ext>
            </a:extLst>
          </p:cNvPr>
          <p:cNvGraphicFramePr>
            <a:graphicFrameLocks noGrp="1"/>
          </p:cNvGraphicFramePr>
          <p:nvPr>
            <p:ph idx="1"/>
            <p:extLst>
              <p:ext uri="{D42A27DB-BD31-4B8C-83A1-F6EECF244321}">
                <p14:modId xmlns:p14="http://schemas.microsoft.com/office/powerpoint/2010/main" val="3346612800"/>
              </p:ext>
            </p:extLst>
          </p:nvPr>
        </p:nvGraphicFramePr>
        <p:xfrm>
          <a:off x="3048317" y="2187099"/>
          <a:ext cx="6095365" cy="3378835"/>
        </p:xfrm>
        <a:graphic>
          <a:graphicData uri="http://schemas.openxmlformats.org/drawingml/2006/table">
            <a:tbl>
              <a:tblPr firstRow="1" firstCol="1" bandRow="1">
                <a:tableStyleId>{5C22544A-7EE6-4342-B048-85BDC9FD1C3A}</a:tableStyleId>
              </a:tblPr>
              <a:tblGrid>
                <a:gridCol w="2792571">
                  <a:extLst>
                    <a:ext uri="{9D8B030D-6E8A-4147-A177-3AD203B41FA5}">
                      <a16:colId xmlns:a16="http://schemas.microsoft.com/office/drawing/2014/main" val="1435134735"/>
                    </a:ext>
                  </a:extLst>
                </a:gridCol>
                <a:gridCol w="1260628">
                  <a:extLst>
                    <a:ext uri="{9D8B030D-6E8A-4147-A177-3AD203B41FA5}">
                      <a16:colId xmlns:a16="http://schemas.microsoft.com/office/drawing/2014/main" val="277454602"/>
                    </a:ext>
                  </a:extLst>
                </a:gridCol>
                <a:gridCol w="1076998">
                  <a:extLst>
                    <a:ext uri="{9D8B030D-6E8A-4147-A177-3AD203B41FA5}">
                      <a16:colId xmlns:a16="http://schemas.microsoft.com/office/drawing/2014/main" val="2641601095"/>
                    </a:ext>
                  </a:extLst>
                </a:gridCol>
                <a:gridCol w="965168">
                  <a:extLst>
                    <a:ext uri="{9D8B030D-6E8A-4147-A177-3AD203B41FA5}">
                      <a16:colId xmlns:a16="http://schemas.microsoft.com/office/drawing/2014/main" val="3599720707"/>
                    </a:ext>
                  </a:extLst>
                </a:gridCol>
              </a:tblGrid>
              <a:tr h="527050">
                <a:tc>
                  <a:txBody>
                    <a:bodyPr/>
                    <a:lstStyle/>
                    <a:p>
                      <a:pPr indent="228600"/>
                      <a:r>
                        <a:rPr lang="fr-FR" sz="1000">
                          <a:effectLst/>
                        </a:rPr>
                        <a:t>Les recettes de fonctionnement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r>
                        <a:rPr lang="fr-FR" sz="1000">
                          <a:effectLst/>
                        </a:rPr>
                        <a:t>Pour mémoire</a:t>
                      </a:r>
                      <a:endParaRPr lang="fr-FR" sz="1100">
                        <a:effectLst/>
                      </a:endParaRPr>
                    </a:p>
                    <a:p>
                      <a:pPr indent="228600"/>
                      <a:r>
                        <a:rPr lang="fr-FR" sz="1000">
                          <a:effectLst/>
                        </a:rPr>
                        <a:t>budget 2022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r>
                        <a:rPr lang="fr-FR" sz="1000">
                          <a:effectLst/>
                        </a:rPr>
                        <a:t>Propositions nouvelles 2023</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r>
                        <a:rPr lang="fr-FR" sz="1000">
                          <a:effectLst/>
                        </a:rPr>
                        <a:t>Evolution</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949940215"/>
                  </a:ext>
                </a:extLst>
              </a:tr>
              <a:tr h="200025">
                <a:tc>
                  <a:txBody>
                    <a:bodyPr/>
                    <a:lstStyle/>
                    <a:p>
                      <a:pPr indent="228600"/>
                      <a:r>
                        <a:rPr lang="fr-FR" sz="1100">
                          <a:effectLst/>
                        </a:rPr>
                        <a:t>Résultat de fonctionnement reporté</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1 579 688</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96 594</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-93.89 %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936282760"/>
                  </a:ext>
                </a:extLst>
              </a:tr>
              <a:tr h="200025">
                <a:tc>
                  <a:txBody>
                    <a:bodyPr/>
                    <a:lstStyle/>
                    <a:p>
                      <a:pPr indent="228600"/>
                      <a:r>
                        <a:rPr lang="fr-FR" sz="1100">
                          <a:effectLst/>
                        </a:rPr>
                        <a:t>Atténuation de charges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9 000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-22.22 %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421746678"/>
                  </a:ext>
                </a:extLst>
              </a:tr>
              <a:tr h="200025">
                <a:tc>
                  <a:txBody>
                    <a:bodyPr/>
                    <a:lstStyle/>
                    <a:p>
                      <a:pPr indent="228600"/>
                      <a:r>
                        <a:rPr lang="fr-FR" sz="1100">
                          <a:effectLst/>
                        </a:rPr>
                        <a:t>Ventes de produits finis et intermédiaire</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18 500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172 720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849,84 %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548118916"/>
                  </a:ext>
                </a:extLst>
              </a:tr>
              <a:tr h="200025">
                <a:tc>
                  <a:txBody>
                    <a:bodyPr/>
                    <a:lstStyle/>
                    <a:p>
                      <a:pPr indent="228600"/>
                      <a:r>
                        <a:rPr lang="fr-FR" sz="1100">
                          <a:effectLst/>
                        </a:rPr>
                        <a:t>Prestations de services, ventes de marchandises et location de tins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81 761</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85 610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4.71 %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144451829"/>
                  </a:ext>
                </a:extLst>
              </a:tr>
              <a:tr h="200025">
                <a:tc>
                  <a:txBody>
                    <a:bodyPr/>
                    <a:lstStyle/>
                    <a:p>
                      <a:pPr indent="228600"/>
                      <a:r>
                        <a:rPr lang="fr-FR" sz="1100">
                          <a:effectLst/>
                        </a:rPr>
                        <a:t>Locations annuelles postes à flot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1 476 985</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1 620 307</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9.7 %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961186763"/>
                  </a:ext>
                </a:extLst>
              </a:tr>
              <a:tr h="200025">
                <a:tc>
                  <a:txBody>
                    <a:bodyPr/>
                    <a:lstStyle/>
                    <a:p>
                      <a:pPr indent="228600"/>
                      <a:r>
                        <a:rPr lang="fr-FR" sz="1100">
                          <a:effectLst/>
                        </a:rPr>
                        <a:t>Locations annuelles stockage à terre</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162 884</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162 884</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50703266"/>
                  </a:ext>
                </a:extLst>
              </a:tr>
              <a:tr h="200025">
                <a:tc>
                  <a:txBody>
                    <a:bodyPr/>
                    <a:lstStyle/>
                    <a:p>
                      <a:pPr indent="228600"/>
                      <a:r>
                        <a:rPr lang="fr-FR" sz="1100">
                          <a:effectLst/>
                        </a:rPr>
                        <a:t>Escales et droits de quai</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200 000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269 170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34.59 %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014765724"/>
                  </a:ext>
                </a:extLst>
              </a:tr>
              <a:tr h="200025">
                <a:tc>
                  <a:txBody>
                    <a:bodyPr/>
                    <a:lstStyle/>
                    <a:p>
                      <a:pPr indent="228600"/>
                      <a:r>
                        <a:rPr lang="fr-FR" sz="1100">
                          <a:effectLst/>
                        </a:rPr>
                        <a:t>Subventions d'exploitation</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200 152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1 192 625</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495.86 %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037315132"/>
                  </a:ext>
                </a:extLst>
              </a:tr>
              <a:tr h="200025">
                <a:tc>
                  <a:txBody>
                    <a:bodyPr/>
                    <a:lstStyle/>
                    <a:p>
                      <a:pPr indent="228600"/>
                      <a:r>
                        <a:rPr lang="fr-FR" sz="1100">
                          <a:effectLst/>
                        </a:rPr>
                        <a:t>Autres produits de la gestion courante</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126 526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143 276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13.24 %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4244816586"/>
                  </a:ext>
                </a:extLst>
              </a:tr>
              <a:tr h="200025">
                <a:tc>
                  <a:txBody>
                    <a:bodyPr/>
                    <a:lstStyle/>
                    <a:p>
                      <a:pPr indent="228600"/>
                      <a:r>
                        <a:rPr lang="fr-FR" sz="1100">
                          <a:effectLst/>
                        </a:rPr>
                        <a:t>Reprises sur provisions et dépréciations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1 983 420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850 424</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r>
                        <a:rPr lang="fr-FR" sz="1100">
                          <a:effectLst/>
                        </a:rPr>
                        <a:t>    -57.12 </a:t>
                      </a:r>
                      <a:r>
                        <a:rPr lang="fr-FR" sz="1100" dirty="0">
                          <a:effectLst/>
                        </a:rPr>
                        <a:t>%</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4122224794"/>
                  </a:ext>
                </a:extLst>
              </a:tr>
              <a:tr h="190500">
                <a:tc>
                  <a:txBody>
                    <a:bodyPr/>
                    <a:lstStyle/>
                    <a:p>
                      <a:pPr indent="228600"/>
                      <a:r>
                        <a:rPr lang="fr-FR" sz="1000">
                          <a:effectLst/>
                        </a:rPr>
                        <a:t>TOTAL RECETTES REELLES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5 838 916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4 600 612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-21.16 %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257933539"/>
                  </a:ext>
                </a:extLst>
              </a:tr>
              <a:tr h="200025">
                <a:tc>
                  <a:txBody>
                    <a:bodyPr/>
                    <a:lstStyle/>
                    <a:p>
                      <a:pPr indent="228600"/>
                      <a:r>
                        <a:rPr lang="fr-FR" sz="1100">
                          <a:effectLst/>
                        </a:rPr>
                        <a:t>Opérations d’ordre de transfert entre sections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76 047</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79 000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3.88 %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027681931"/>
                  </a:ext>
                </a:extLst>
              </a:tr>
              <a:tr h="190500">
                <a:tc>
                  <a:txBody>
                    <a:bodyPr/>
                    <a:lstStyle/>
                    <a:p>
                      <a:pPr indent="228600"/>
                      <a:r>
                        <a:rPr lang="fr-FR" sz="1000">
                          <a:effectLst/>
                        </a:rPr>
                        <a:t>TOTAL DES RECETTES INSCRITES AU BUDGET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5 914 963</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4 679 612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dirty="0">
                          <a:effectLst/>
                        </a:rPr>
                        <a:t>-20.83 %</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498627297"/>
                  </a:ext>
                </a:extLst>
              </a:tr>
            </a:tbl>
          </a:graphicData>
        </a:graphic>
      </p:graphicFrame>
    </p:spTree>
    <p:extLst>
      <p:ext uri="{BB962C8B-B14F-4D97-AF65-F5344CB8AC3E}">
        <p14:creationId xmlns:p14="http://schemas.microsoft.com/office/powerpoint/2010/main" val="352293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F27D9-4D05-D7AE-80BD-8EB5D3B6BEA9}"/>
              </a:ext>
            </a:extLst>
          </p:cNvPr>
          <p:cNvSpPr>
            <a:spLocks noGrp="1"/>
          </p:cNvSpPr>
          <p:nvPr>
            <p:ph type="title"/>
          </p:nvPr>
        </p:nvSpPr>
        <p:spPr/>
        <p:txBody>
          <a:bodyPr/>
          <a:lstStyle/>
          <a:p>
            <a:pPr algn="ctr"/>
            <a:r>
              <a:rPr lang="fr-FR" dirty="0"/>
              <a:t>Budget du Port de Carnon</a:t>
            </a:r>
          </a:p>
        </p:txBody>
      </p:sp>
      <p:graphicFrame>
        <p:nvGraphicFramePr>
          <p:cNvPr id="4" name="Espace réservé du contenu 3">
            <a:extLst>
              <a:ext uri="{FF2B5EF4-FFF2-40B4-BE49-F238E27FC236}">
                <a16:creationId xmlns:a16="http://schemas.microsoft.com/office/drawing/2014/main" id="{803A4694-41DF-7D56-78BF-B4CB6091818F}"/>
              </a:ext>
            </a:extLst>
          </p:cNvPr>
          <p:cNvGraphicFramePr>
            <a:graphicFrameLocks noGrp="1"/>
          </p:cNvGraphicFramePr>
          <p:nvPr>
            <p:ph idx="1"/>
            <p:extLst>
              <p:ext uri="{D42A27DB-BD31-4B8C-83A1-F6EECF244321}">
                <p14:modId xmlns:p14="http://schemas.microsoft.com/office/powerpoint/2010/main" val="3303418915"/>
              </p:ext>
            </p:extLst>
          </p:nvPr>
        </p:nvGraphicFramePr>
        <p:xfrm>
          <a:off x="3080385" y="2055813"/>
          <a:ext cx="6474676" cy="3029585"/>
        </p:xfrm>
        <a:graphic>
          <a:graphicData uri="http://schemas.openxmlformats.org/drawingml/2006/table">
            <a:tbl>
              <a:tblPr firstRow="1" firstCol="1" bandRow="1">
                <a:tableStyleId>{5C22544A-7EE6-4342-B048-85BDC9FD1C3A}</a:tableStyleId>
              </a:tblPr>
              <a:tblGrid>
                <a:gridCol w="2948262">
                  <a:extLst>
                    <a:ext uri="{9D8B030D-6E8A-4147-A177-3AD203B41FA5}">
                      <a16:colId xmlns:a16="http://schemas.microsoft.com/office/drawing/2014/main" val="2396756080"/>
                    </a:ext>
                  </a:extLst>
                </a:gridCol>
                <a:gridCol w="1195190">
                  <a:extLst>
                    <a:ext uri="{9D8B030D-6E8A-4147-A177-3AD203B41FA5}">
                      <a16:colId xmlns:a16="http://schemas.microsoft.com/office/drawing/2014/main" val="203625385"/>
                    </a:ext>
                  </a:extLst>
                </a:gridCol>
                <a:gridCol w="1077005">
                  <a:extLst>
                    <a:ext uri="{9D8B030D-6E8A-4147-A177-3AD203B41FA5}">
                      <a16:colId xmlns:a16="http://schemas.microsoft.com/office/drawing/2014/main" val="4013289422"/>
                    </a:ext>
                  </a:extLst>
                </a:gridCol>
                <a:gridCol w="1254219">
                  <a:extLst>
                    <a:ext uri="{9D8B030D-6E8A-4147-A177-3AD203B41FA5}">
                      <a16:colId xmlns:a16="http://schemas.microsoft.com/office/drawing/2014/main" val="1665562620"/>
                    </a:ext>
                  </a:extLst>
                </a:gridCol>
              </a:tblGrid>
              <a:tr h="527050">
                <a:tc>
                  <a:txBody>
                    <a:bodyPr/>
                    <a:lstStyle/>
                    <a:p>
                      <a:pPr indent="228600"/>
                      <a:r>
                        <a:rPr lang="fr-FR" sz="1000">
                          <a:effectLst/>
                        </a:rPr>
                        <a:t>Les dépenses de fonctionnement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r>
                        <a:rPr lang="fr-FR" sz="1000">
                          <a:effectLst/>
                        </a:rPr>
                        <a:t>Pour mémoire budget 2022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r>
                        <a:rPr lang="fr-FR" sz="1000">
                          <a:effectLst/>
                        </a:rPr>
                        <a:t>Propositions nouvelles 2023</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r>
                        <a:rPr lang="fr-FR" sz="1000" dirty="0">
                          <a:effectLst/>
                        </a:rPr>
                        <a:t>Evolution</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854163491"/>
                  </a:ext>
                </a:extLst>
              </a:tr>
              <a:tr h="254635">
                <a:tc>
                  <a:txBody>
                    <a:bodyPr/>
                    <a:lstStyle/>
                    <a:p>
                      <a:pPr indent="228600"/>
                      <a:r>
                        <a:rPr lang="fr-FR" sz="1100">
                          <a:effectLst/>
                        </a:rPr>
                        <a:t>Charges à caractère général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3 094 230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3 071 938</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0.72 %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036130317"/>
                  </a:ext>
                </a:extLst>
              </a:tr>
              <a:tr h="200025">
                <a:tc>
                  <a:txBody>
                    <a:bodyPr/>
                    <a:lstStyle/>
                    <a:p>
                      <a:pPr indent="228600"/>
                      <a:r>
                        <a:rPr lang="fr-FR" sz="1100">
                          <a:effectLst/>
                        </a:rPr>
                        <a:t>Charges de personnel et frais assimilés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784 100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744 800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342900" lvl="0" indent="-342900" algn="r">
                        <a:buFont typeface="Calibri Light" panose="020F0302020204030204" pitchFamily="34" charset="0"/>
                        <a:buChar char="-"/>
                      </a:pPr>
                      <a:r>
                        <a:rPr lang="fr-FR" sz="1100">
                          <a:effectLst/>
                        </a:rPr>
                        <a:t>-5.01 %</a:t>
                      </a:r>
                      <a:endParaRPr lang="fr-FR"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07847934"/>
                  </a:ext>
                </a:extLst>
              </a:tr>
              <a:tr h="200025">
                <a:tc>
                  <a:txBody>
                    <a:bodyPr/>
                    <a:lstStyle/>
                    <a:p>
                      <a:pPr indent="228600"/>
                      <a:r>
                        <a:rPr lang="fr-FR" sz="1100">
                          <a:effectLst/>
                        </a:rPr>
                        <a:t>Autres charges de la gestion courante</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47 527</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19 100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-59.81 %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948503509"/>
                  </a:ext>
                </a:extLst>
              </a:tr>
              <a:tr h="200025">
                <a:tc>
                  <a:txBody>
                    <a:bodyPr/>
                    <a:lstStyle/>
                    <a:p>
                      <a:pPr indent="228600"/>
                      <a:r>
                        <a:rPr lang="fr-FR" sz="1100">
                          <a:effectLst/>
                        </a:rPr>
                        <a:t>Charges financières ICNE inclus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33 805</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91 320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170.14 %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63931230"/>
                  </a:ext>
                </a:extLst>
              </a:tr>
              <a:tr h="190500">
                <a:tc>
                  <a:txBody>
                    <a:bodyPr/>
                    <a:lstStyle/>
                    <a:p>
                      <a:pPr indent="228600"/>
                      <a:r>
                        <a:rPr lang="fr-FR" sz="1100">
                          <a:effectLst/>
                        </a:rPr>
                        <a:t>Charges exceptionnelles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21 000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8 000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-61.9 %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782657394"/>
                  </a:ext>
                </a:extLst>
              </a:tr>
              <a:tr h="190500">
                <a:tc>
                  <a:txBody>
                    <a:bodyPr/>
                    <a:lstStyle/>
                    <a:p>
                      <a:pPr indent="228600"/>
                      <a:r>
                        <a:rPr lang="fr-FR" sz="1100">
                          <a:effectLst/>
                        </a:rPr>
                        <a:t>Dotations aux provisions et dépréciations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836 420 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 150 460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-82.01 %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4162777280"/>
                  </a:ext>
                </a:extLst>
              </a:tr>
              <a:tr h="190500">
                <a:tc>
                  <a:txBody>
                    <a:bodyPr/>
                    <a:lstStyle/>
                    <a:p>
                      <a:pPr indent="228600"/>
                      <a:r>
                        <a:rPr lang="fr-FR" sz="1100">
                          <a:effectLst/>
                        </a:rPr>
                        <a:t>Impôts sur bénéfices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126 000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-100 %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912564774"/>
                  </a:ext>
                </a:extLst>
              </a:tr>
              <a:tr h="190500">
                <a:tc>
                  <a:txBody>
                    <a:bodyPr/>
                    <a:lstStyle/>
                    <a:p>
                      <a:pPr indent="228600"/>
                      <a:r>
                        <a:rPr lang="fr-FR" sz="1100">
                          <a:effectLst/>
                        </a:rPr>
                        <a:t>Dépenses imprévues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535447916"/>
                  </a:ext>
                </a:extLst>
              </a:tr>
              <a:tr h="190500">
                <a:tc>
                  <a:txBody>
                    <a:bodyPr/>
                    <a:lstStyle/>
                    <a:p>
                      <a:pPr indent="228600"/>
                      <a:r>
                        <a:rPr lang="fr-FR" sz="1000">
                          <a:effectLst/>
                        </a:rPr>
                        <a:t>TOTAL DES DEPENSES REELLES DE FONCTIONNEMENT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4 943 151</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4 085 618</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-17.35 %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536824218"/>
                  </a:ext>
                </a:extLst>
              </a:tr>
              <a:tr h="190500">
                <a:tc>
                  <a:txBody>
                    <a:bodyPr/>
                    <a:lstStyle/>
                    <a:p>
                      <a:pPr indent="228600"/>
                      <a:r>
                        <a:rPr lang="fr-FR" sz="1100">
                          <a:effectLst/>
                        </a:rPr>
                        <a:t>Opération d'ordre de transfert entre sections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450 400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453 758</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0.75 %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906307617"/>
                  </a:ext>
                </a:extLst>
              </a:tr>
              <a:tr h="200025">
                <a:tc>
                  <a:txBody>
                    <a:bodyPr/>
                    <a:lstStyle/>
                    <a:p>
                      <a:pPr indent="228600"/>
                      <a:r>
                        <a:rPr lang="fr-FR" sz="1100">
                          <a:effectLst/>
                        </a:rPr>
                        <a:t>Virement à la section d'investissement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521 411</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140 236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-73.10 %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492228567"/>
                  </a:ext>
                </a:extLst>
              </a:tr>
              <a:tr h="190500">
                <a:tc>
                  <a:txBody>
                    <a:bodyPr/>
                    <a:lstStyle/>
                    <a:p>
                      <a:pPr indent="228600"/>
                      <a:r>
                        <a:rPr lang="fr-FR" sz="1000">
                          <a:effectLst/>
                        </a:rPr>
                        <a:t>TOTAL DES DEPENSES INSCRITES AU BUDGET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5 914 963</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4 679 612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dirty="0">
                          <a:effectLst/>
                        </a:rPr>
                        <a:t>-20.89 %</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738263776"/>
                  </a:ext>
                </a:extLst>
              </a:tr>
            </a:tbl>
          </a:graphicData>
        </a:graphic>
      </p:graphicFrame>
      <p:sp>
        <p:nvSpPr>
          <p:cNvPr id="5" name="Rectangle 1">
            <a:extLst>
              <a:ext uri="{FF2B5EF4-FFF2-40B4-BE49-F238E27FC236}">
                <a16:creationId xmlns:a16="http://schemas.microsoft.com/office/drawing/2014/main" id="{202D3EB3-5AB4-2B5C-3385-919C54AD33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10536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9A9AF441-EB23-A464-656E-C8E35CC12298}"/>
              </a:ext>
            </a:extLst>
          </p:cNvPr>
          <p:cNvGraphicFramePr>
            <a:graphicFrameLocks noGrp="1"/>
          </p:cNvGraphicFramePr>
          <p:nvPr>
            <p:ph idx="1"/>
            <p:extLst>
              <p:ext uri="{D42A27DB-BD31-4B8C-83A1-F6EECF244321}">
                <p14:modId xmlns:p14="http://schemas.microsoft.com/office/powerpoint/2010/main" val="906309728"/>
              </p:ext>
            </p:extLst>
          </p:nvPr>
        </p:nvGraphicFramePr>
        <p:xfrm>
          <a:off x="2990532" y="746620"/>
          <a:ext cx="6210935" cy="2743526"/>
        </p:xfrm>
        <a:graphic>
          <a:graphicData uri="http://schemas.openxmlformats.org/drawingml/2006/table">
            <a:tbl>
              <a:tblPr firstRow="1" firstCol="1" bandRow="1">
                <a:tableStyleId>{5C22544A-7EE6-4342-B048-85BDC9FD1C3A}</a:tableStyleId>
              </a:tblPr>
              <a:tblGrid>
                <a:gridCol w="2925076">
                  <a:extLst>
                    <a:ext uri="{9D8B030D-6E8A-4147-A177-3AD203B41FA5}">
                      <a16:colId xmlns:a16="http://schemas.microsoft.com/office/drawing/2014/main" val="1882883068"/>
                    </a:ext>
                  </a:extLst>
                </a:gridCol>
                <a:gridCol w="1217031">
                  <a:extLst>
                    <a:ext uri="{9D8B030D-6E8A-4147-A177-3AD203B41FA5}">
                      <a16:colId xmlns:a16="http://schemas.microsoft.com/office/drawing/2014/main" val="2090562388"/>
                    </a:ext>
                  </a:extLst>
                </a:gridCol>
                <a:gridCol w="1077647">
                  <a:extLst>
                    <a:ext uri="{9D8B030D-6E8A-4147-A177-3AD203B41FA5}">
                      <a16:colId xmlns:a16="http://schemas.microsoft.com/office/drawing/2014/main" val="2530738459"/>
                    </a:ext>
                  </a:extLst>
                </a:gridCol>
                <a:gridCol w="991181">
                  <a:extLst>
                    <a:ext uri="{9D8B030D-6E8A-4147-A177-3AD203B41FA5}">
                      <a16:colId xmlns:a16="http://schemas.microsoft.com/office/drawing/2014/main" val="1941578762"/>
                    </a:ext>
                  </a:extLst>
                </a:gridCol>
              </a:tblGrid>
              <a:tr h="206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effectLst/>
                        </a:rPr>
                        <a:t>Recettes</a:t>
                      </a:r>
                      <a:r>
                        <a:rPr lang="fr-FR" sz="1800" dirty="0">
                          <a:effectLst/>
                        </a:rPr>
                        <a:t> </a:t>
                      </a:r>
                      <a:r>
                        <a:rPr lang="fr-FR" sz="1000" dirty="0">
                          <a:effectLst/>
                          <a:latin typeface="+mn-lt"/>
                        </a:rPr>
                        <a:t>d’investissement</a:t>
                      </a:r>
                      <a:endParaRPr lang="fr-FR" sz="1000" dirty="0">
                        <a:effectLst/>
                        <a:latin typeface="+mn-lt"/>
                        <a:ea typeface="MS Mincho" panose="02020609040205080304" pitchFamily="49" charset="-128"/>
                        <a:cs typeface="Times New Roman" panose="02020603050405020304" pitchFamily="18" charset="0"/>
                      </a:endParaRPr>
                    </a:p>
                    <a:p>
                      <a:endParaRPr lang="fr-FR" dirty="0"/>
                    </a:p>
                  </a:txBody>
                  <a:tcPr/>
                </a:tc>
                <a:tc>
                  <a:txBody>
                    <a:bodyPr/>
                    <a:lstStyle/>
                    <a:p>
                      <a:pPr indent="228600" algn="ctr"/>
                      <a:r>
                        <a:rPr lang="fr-FR" sz="1000" dirty="0">
                          <a:effectLst/>
                        </a:rPr>
                        <a:t>Pour mémoire       budget 2022</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ctr"/>
                      <a:r>
                        <a:rPr lang="fr-FR" sz="1000" dirty="0">
                          <a:effectLst/>
                        </a:rPr>
                        <a:t>Propositions nouvelles 2023</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ctr"/>
                      <a:r>
                        <a:rPr lang="fr-FR" sz="1000" dirty="0">
                          <a:effectLst/>
                        </a:rPr>
                        <a:t>Evolution</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963691123"/>
                  </a:ext>
                </a:extLst>
              </a:tr>
              <a:tr h="202493">
                <a:tc>
                  <a:txBody>
                    <a:bodyPr/>
                    <a:lstStyle/>
                    <a:p>
                      <a:pPr indent="228600"/>
                      <a:r>
                        <a:rPr lang="fr-FR" sz="1100">
                          <a:effectLst/>
                        </a:rPr>
                        <a:t>Excédent reporté</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399 246 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-100  %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725476005"/>
                  </a:ext>
                </a:extLst>
              </a:tr>
              <a:tr h="206625">
                <a:tc>
                  <a:txBody>
                    <a:bodyPr/>
                    <a:lstStyle/>
                    <a:p>
                      <a:pPr indent="228600"/>
                      <a:r>
                        <a:rPr lang="fr-FR" sz="1100">
                          <a:effectLst/>
                        </a:rPr>
                        <a:t>Déficit 2022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900 979</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100 %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645921093"/>
                  </a:ext>
                </a:extLst>
              </a:tr>
              <a:tr h="216957">
                <a:tc>
                  <a:txBody>
                    <a:bodyPr/>
                    <a:lstStyle/>
                    <a:p>
                      <a:pPr indent="228600"/>
                      <a:r>
                        <a:rPr lang="fr-FR" sz="1100">
                          <a:effectLst/>
                        </a:rPr>
                        <a:t>Subventions d’investissement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293 234</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794 429</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170.92 %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854083008"/>
                  </a:ext>
                </a:extLst>
              </a:tr>
              <a:tr h="216957">
                <a:tc>
                  <a:txBody>
                    <a:bodyPr/>
                    <a:lstStyle/>
                    <a:p>
                      <a:pPr indent="228600"/>
                      <a:r>
                        <a:rPr lang="fr-FR" sz="1100">
                          <a:effectLst/>
                        </a:rPr>
                        <a:t>Emprunts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1 759 089 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342900" lvl="0" indent="-342900" algn="r">
                        <a:buFont typeface="+mj-lt"/>
                        <a:buAutoNum type="arabicPeriod" startAt="600"/>
                      </a:pPr>
                      <a:r>
                        <a:rPr lang="fr-FR" sz="1100">
                          <a:effectLst/>
                        </a:rPr>
                        <a:t>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228600" indent="-4445"/>
                      <a:r>
                        <a:rPr lang="fr-FR" sz="1100">
                          <a:effectLst/>
                        </a:rPr>
                        <a:t>    -65.89 %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268162402"/>
                  </a:ext>
                </a:extLst>
              </a:tr>
              <a:tr h="206625">
                <a:tc>
                  <a:txBody>
                    <a:bodyPr/>
                    <a:lstStyle/>
                    <a:p>
                      <a:pPr indent="228600"/>
                      <a:r>
                        <a:rPr lang="fr-FR" sz="1100">
                          <a:effectLst/>
                        </a:rPr>
                        <a:t>Constructions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35 506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-100 %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634862463"/>
                  </a:ext>
                </a:extLst>
              </a:tr>
              <a:tr h="206625">
                <a:tc>
                  <a:txBody>
                    <a:bodyPr/>
                    <a:lstStyle/>
                    <a:p>
                      <a:pPr indent="228600"/>
                      <a:r>
                        <a:rPr lang="fr-FR" sz="1000">
                          <a:effectLst/>
                        </a:rPr>
                        <a:t>RECETTES REELLES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dirty="0">
                          <a:effectLst/>
                        </a:rPr>
                        <a:t>2 487 075</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2 295 408</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-7.71%</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593003235"/>
                  </a:ext>
                </a:extLst>
              </a:tr>
              <a:tr h="216957">
                <a:tc>
                  <a:txBody>
                    <a:bodyPr/>
                    <a:lstStyle/>
                    <a:p>
                      <a:pPr indent="228600"/>
                      <a:r>
                        <a:rPr lang="fr-FR" sz="1100">
                          <a:effectLst/>
                        </a:rPr>
                        <a:t>Dotations aux amortissements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450 400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453 758</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0.75%</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406250047"/>
                  </a:ext>
                </a:extLst>
              </a:tr>
              <a:tr h="206625">
                <a:tc>
                  <a:txBody>
                    <a:bodyPr/>
                    <a:lstStyle/>
                    <a:p>
                      <a:pPr indent="228600"/>
                      <a:r>
                        <a:rPr lang="fr-FR" sz="1100">
                          <a:effectLst/>
                        </a:rPr>
                        <a:t>Opérations patrimoniales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22 000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62 500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184.09%</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517563149"/>
                  </a:ext>
                </a:extLst>
              </a:tr>
              <a:tr h="216957">
                <a:tc>
                  <a:txBody>
                    <a:bodyPr/>
                    <a:lstStyle/>
                    <a:p>
                      <a:pPr indent="228600"/>
                      <a:r>
                        <a:rPr lang="fr-FR" sz="1100">
                          <a:effectLst/>
                        </a:rPr>
                        <a:t>Virement de la section de fonctionnement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521 411</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140 236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-73.10%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744147456"/>
                  </a:ext>
                </a:extLst>
              </a:tr>
              <a:tr h="206625">
                <a:tc>
                  <a:txBody>
                    <a:bodyPr/>
                    <a:lstStyle/>
                    <a:p>
                      <a:pPr indent="228600"/>
                      <a:r>
                        <a:rPr lang="fr-FR" sz="1000">
                          <a:effectLst/>
                        </a:rPr>
                        <a:t>RECETTES TOTALES D’INVESTISSEMENT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3 480 886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2 951 902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dirty="0">
                          <a:effectLst/>
                        </a:rPr>
                        <a:t>-15.20%</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32516289"/>
                  </a:ext>
                </a:extLst>
              </a:tr>
            </a:tbl>
          </a:graphicData>
        </a:graphic>
      </p:graphicFrame>
      <p:graphicFrame>
        <p:nvGraphicFramePr>
          <p:cNvPr id="8" name="Tableau 7">
            <a:extLst>
              <a:ext uri="{FF2B5EF4-FFF2-40B4-BE49-F238E27FC236}">
                <a16:creationId xmlns:a16="http://schemas.microsoft.com/office/drawing/2014/main" id="{7176D6A8-A507-4913-3D50-3CC5F0E22038}"/>
              </a:ext>
            </a:extLst>
          </p:cNvPr>
          <p:cNvGraphicFramePr>
            <a:graphicFrameLocks noGrp="1"/>
          </p:cNvGraphicFramePr>
          <p:nvPr>
            <p:extLst>
              <p:ext uri="{D42A27DB-BD31-4B8C-83A1-F6EECF244321}">
                <p14:modId xmlns:p14="http://schemas.microsoft.com/office/powerpoint/2010/main" val="2838552866"/>
              </p:ext>
            </p:extLst>
          </p:nvPr>
        </p:nvGraphicFramePr>
        <p:xfrm>
          <a:off x="3033713" y="3713584"/>
          <a:ext cx="6124574" cy="2677632"/>
        </p:xfrm>
        <a:graphic>
          <a:graphicData uri="http://schemas.openxmlformats.org/drawingml/2006/table">
            <a:tbl>
              <a:tblPr firstRow="1" firstCol="1" bandRow="1">
                <a:tableStyleId>{5C22544A-7EE6-4342-B048-85BDC9FD1C3A}</a:tableStyleId>
              </a:tblPr>
              <a:tblGrid>
                <a:gridCol w="2881928">
                  <a:extLst>
                    <a:ext uri="{9D8B030D-6E8A-4147-A177-3AD203B41FA5}">
                      <a16:colId xmlns:a16="http://schemas.microsoft.com/office/drawing/2014/main" val="2135068750"/>
                    </a:ext>
                  </a:extLst>
                </a:gridCol>
                <a:gridCol w="1172493">
                  <a:extLst>
                    <a:ext uri="{9D8B030D-6E8A-4147-A177-3AD203B41FA5}">
                      <a16:colId xmlns:a16="http://schemas.microsoft.com/office/drawing/2014/main" val="4234355378"/>
                    </a:ext>
                  </a:extLst>
                </a:gridCol>
                <a:gridCol w="1078337">
                  <a:extLst>
                    <a:ext uri="{9D8B030D-6E8A-4147-A177-3AD203B41FA5}">
                      <a16:colId xmlns:a16="http://schemas.microsoft.com/office/drawing/2014/main" val="373993877"/>
                    </a:ext>
                  </a:extLst>
                </a:gridCol>
                <a:gridCol w="991816">
                  <a:extLst>
                    <a:ext uri="{9D8B030D-6E8A-4147-A177-3AD203B41FA5}">
                      <a16:colId xmlns:a16="http://schemas.microsoft.com/office/drawing/2014/main" val="2946199181"/>
                    </a:ext>
                  </a:extLst>
                </a:gridCol>
              </a:tblGrid>
              <a:tr h="345006">
                <a:tc>
                  <a:txBody>
                    <a:bodyPr/>
                    <a:lstStyle/>
                    <a:p>
                      <a:pPr indent="228600" algn="ctr"/>
                      <a:endParaRPr lang="fr-FR" sz="1000" dirty="0">
                        <a:effectLst/>
                      </a:endParaRPr>
                    </a:p>
                    <a:p>
                      <a:pPr indent="228600" algn="ctr"/>
                      <a:r>
                        <a:rPr lang="fr-FR" sz="1000" dirty="0">
                          <a:effectLst/>
                        </a:rPr>
                        <a:t>Dépenses d’investissement</a:t>
                      </a:r>
                    </a:p>
                    <a:p>
                      <a:pPr indent="228600" algn="ctr"/>
                      <a:endParaRPr lang="fr-FR" sz="1000" dirty="0">
                        <a:effectLst/>
                        <a:latin typeface="Cambria" panose="02040503050406030204" pitchFamily="18" charset="0"/>
                        <a:ea typeface="MS Mincho" panose="02020609040205080304" pitchFamily="49" charset="-128"/>
                        <a:cs typeface="Times New Roman" panose="02020603050405020304" pitchFamily="18" charset="0"/>
                      </a:endParaRPr>
                    </a:p>
                    <a:p>
                      <a:pPr indent="228600" algn="ct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ctr"/>
                      <a:r>
                        <a:rPr lang="fr-FR" sz="1000" dirty="0">
                          <a:effectLst/>
                        </a:rPr>
                        <a:t>Pour mémoire budget 2022</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ctr"/>
                      <a:r>
                        <a:rPr lang="fr-FR" sz="1000" dirty="0">
                          <a:effectLst/>
                        </a:rPr>
                        <a:t>Propositions nouvelles 2023</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ctr"/>
                      <a:r>
                        <a:rPr lang="fr-FR" sz="1000" dirty="0">
                          <a:effectLst/>
                        </a:rPr>
                        <a:t>Evolution</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066742786"/>
                  </a:ext>
                </a:extLst>
              </a:tr>
              <a:tr h="189754">
                <a:tc>
                  <a:txBody>
                    <a:bodyPr/>
                    <a:lstStyle/>
                    <a:p>
                      <a:pPr indent="228600"/>
                      <a:r>
                        <a:rPr lang="fr-FR" sz="1100">
                          <a:effectLst/>
                        </a:rPr>
                        <a:t>001 Excédent reporté</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596 811</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100  %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721875714"/>
                  </a:ext>
                </a:extLst>
              </a:tr>
              <a:tr h="189754">
                <a:tc>
                  <a:txBody>
                    <a:bodyPr/>
                    <a:lstStyle/>
                    <a:p>
                      <a:pPr indent="228600"/>
                      <a:r>
                        <a:rPr lang="fr-FR" sz="1100">
                          <a:effectLst/>
                        </a:rPr>
                        <a:t>Remboursement de la dette en cours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275 000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252 000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dirty="0">
                          <a:effectLst/>
                        </a:rPr>
                        <a:t>-8.36 % </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246914709"/>
                  </a:ext>
                </a:extLst>
              </a:tr>
              <a:tr h="189754">
                <a:tc>
                  <a:txBody>
                    <a:bodyPr/>
                    <a:lstStyle/>
                    <a:p>
                      <a:pPr indent="228600"/>
                      <a:r>
                        <a:rPr lang="fr-FR" sz="1100">
                          <a:effectLst/>
                        </a:rPr>
                        <a:t>Immobilisations incorporelles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10 000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55 000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450 %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897165877"/>
                  </a:ext>
                </a:extLst>
              </a:tr>
              <a:tr h="379507">
                <a:tc>
                  <a:txBody>
                    <a:bodyPr/>
                    <a:lstStyle/>
                    <a:p>
                      <a:pPr indent="228600"/>
                      <a:r>
                        <a:rPr lang="fr-FR" sz="1100">
                          <a:effectLst/>
                        </a:rPr>
                        <a:t>Immobilisation corporelles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526 125</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r>
                        <a:rPr lang="fr-FR" sz="1100">
                          <a:effectLst/>
                        </a:rPr>
                        <a:t>                408 916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marL="228600" indent="-4445"/>
                      <a:r>
                        <a:rPr lang="fr-FR" sz="1100">
                          <a:effectLst/>
                        </a:rPr>
                        <a:t>     -22.28%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64053281"/>
                  </a:ext>
                </a:extLst>
              </a:tr>
              <a:tr h="189754">
                <a:tc>
                  <a:txBody>
                    <a:bodyPr/>
                    <a:lstStyle/>
                    <a:p>
                      <a:pPr indent="228600"/>
                      <a:r>
                        <a:rPr lang="fr-FR" sz="1100">
                          <a:effectLst/>
                        </a:rPr>
                        <a:t>Opérations d’équipements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2 391 802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1 497 675</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-37.38 %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1097498174"/>
                  </a:ext>
                </a:extLst>
              </a:tr>
              <a:tr h="172504">
                <a:tc>
                  <a:txBody>
                    <a:bodyPr/>
                    <a:lstStyle/>
                    <a:p>
                      <a:pPr indent="228600"/>
                      <a:r>
                        <a:rPr lang="fr-FR" sz="1000">
                          <a:effectLst/>
                        </a:rPr>
                        <a:t>DEPENSES REELLES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3 202 927</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2 810 401</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-12.26%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984819072"/>
                  </a:ext>
                </a:extLst>
              </a:tr>
              <a:tr h="379507">
                <a:tc>
                  <a:txBody>
                    <a:bodyPr/>
                    <a:lstStyle/>
                    <a:p>
                      <a:pPr indent="228600"/>
                      <a:r>
                        <a:rPr lang="fr-FR" sz="1100">
                          <a:effectLst/>
                        </a:rPr>
                        <a:t>Opérations d’ordre de transfert entre sections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76 047</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79 000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3.88 %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658103626"/>
                  </a:ext>
                </a:extLst>
              </a:tr>
              <a:tr h="189754">
                <a:tc>
                  <a:txBody>
                    <a:bodyPr/>
                    <a:lstStyle/>
                    <a:p>
                      <a:pPr indent="228600"/>
                      <a:r>
                        <a:rPr lang="fr-FR" sz="1100">
                          <a:effectLst/>
                        </a:rPr>
                        <a:t>Opérations patrimoniales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22 000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62 500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100">
                          <a:effectLst/>
                        </a:rPr>
                        <a:t>184.09%</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2784317709"/>
                  </a:ext>
                </a:extLst>
              </a:tr>
              <a:tr h="172504">
                <a:tc>
                  <a:txBody>
                    <a:bodyPr/>
                    <a:lstStyle/>
                    <a:p>
                      <a:pPr indent="228600"/>
                      <a:r>
                        <a:rPr lang="fr-FR" sz="1000">
                          <a:effectLst/>
                        </a:rPr>
                        <a:t>DEPENSES TOTALES D’INVESTISSEMENT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3 300 974</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a:effectLst/>
                        </a:rPr>
                        <a:t>2 951 902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indent="228600" algn="r"/>
                      <a:r>
                        <a:rPr lang="fr-FR" sz="1000" dirty="0">
                          <a:effectLst/>
                        </a:rPr>
                        <a:t>-10.64%</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ctr"/>
                </a:tc>
                <a:extLst>
                  <a:ext uri="{0D108BD9-81ED-4DB2-BD59-A6C34878D82A}">
                    <a16:rowId xmlns:a16="http://schemas.microsoft.com/office/drawing/2014/main" val="3023512116"/>
                  </a:ext>
                </a:extLst>
              </a:tr>
            </a:tbl>
          </a:graphicData>
        </a:graphic>
      </p:graphicFrame>
    </p:spTree>
    <p:extLst>
      <p:ext uri="{BB962C8B-B14F-4D97-AF65-F5344CB8AC3E}">
        <p14:creationId xmlns:p14="http://schemas.microsoft.com/office/powerpoint/2010/main" val="2029782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C3D6A-45CD-0404-85FE-514E5349EA56}"/>
              </a:ext>
            </a:extLst>
          </p:cNvPr>
          <p:cNvSpPr>
            <a:spLocks noGrp="1"/>
          </p:cNvSpPr>
          <p:nvPr>
            <p:ph type="title"/>
          </p:nvPr>
        </p:nvSpPr>
        <p:spPr>
          <a:xfrm>
            <a:off x="838200" y="391758"/>
            <a:ext cx="10515600" cy="700195"/>
          </a:xfrm>
        </p:spPr>
        <p:txBody>
          <a:bodyPr/>
          <a:lstStyle/>
          <a:p>
            <a:pPr algn="ctr"/>
            <a:r>
              <a:rPr lang="fr-FR" b="1" dirty="0"/>
              <a:t>LE PPI DU PORT DE CARNON </a:t>
            </a:r>
          </a:p>
        </p:txBody>
      </p:sp>
      <p:pic>
        <p:nvPicPr>
          <p:cNvPr id="4" name="Image 3">
            <a:extLst>
              <a:ext uri="{FF2B5EF4-FFF2-40B4-BE49-F238E27FC236}">
                <a16:creationId xmlns:a16="http://schemas.microsoft.com/office/drawing/2014/main" id="{031AA431-5292-92D3-EFDD-331D943569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3026" y="1091953"/>
            <a:ext cx="10430773" cy="5513128"/>
          </a:xfrm>
          <a:prstGeom prst="rect">
            <a:avLst/>
          </a:prstGeom>
          <a:noFill/>
          <a:ln>
            <a:noFill/>
          </a:ln>
        </p:spPr>
      </p:pic>
    </p:spTree>
    <p:extLst>
      <p:ext uri="{BB962C8B-B14F-4D97-AF65-F5344CB8AC3E}">
        <p14:creationId xmlns:p14="http://schemas.microsoft.com/office/powerpoint/2010/main" val="8296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6036A7-C678-1C09-D804-5351A9DBC489}"/>
              </a:ext>
            </a:extLst>
          </p:cNvPr>
          <p:cNvSpPr>
            <a:spLocks noGrp="1"/>
          </p:cNvSpPr>
          <p:nvPr>
            <p:ph type="title"/>
          </p:nvPr>
        </p:nvSpPr>
        <p:spPr>
          <a:xfrm>
            <a:off x="1033272" y="954284"/>
            <a:ext cx="10513106" cy="2943432"/>
          </a:xfrm>
        </p:spPr>
        <p:txBody>
          <a:bodyPr vert="horz" lIns="91440" tIns="45720" rIns="91440" bIns="45720" rtlCol="0" anchor="b">
            <a:normAutofit/>
          </a:bodyPr>
          <a:lstStyle/>
          <a:p>
            <a:r>
              <a:rPr lang="en-US" sz="7200" b="1" kern="1200" dirty="0">
                <a:solidFill>
                  <a:schemeClr val="tx1"/>
                </a:solidFill>
                <a:latin typeface="+mj-lt"/>
                <a:ea typeface="+mj-ea"/>
                <a:cs typeface="+mj-cs"/>
              </a:rPr>
              <a:t>Budget principal de la commune </a:t>
            </a:r>
          </a:p>
        </p:txBody>
      </p:sp>
      <p:sp>
        <p:nvSpPr>
          <p:cNvPr id="39" name="Rectangle 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4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9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6FE0DE3-0B2B-02B8-C162-EA0D8F78B758}"/>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sz="4100" kern="1200">
                <a:solidFill>
                  <a:schemeClr val="tx1"/>
                </a:solidFill>
                <a:latin typeface="+mj-lt"/>
                <a:ea typeface="+mj-ea"/>
                <a:cs typeface="+mj-cs"/>
              </a:rPr>
              <a:t>Les recettes  de fonctionnement </a:t>
            </a:r>
          </a:p>
        </p:txBody>
      </p:sp>
      <p:grpSp>
        <p:nvGrpSpPr>
          <p:cNvPr id="23" name="Group 22">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24"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Espace réservé du contenu 5">
            <a:extLst>
              <a:ext uri="{FF2B5EF4-FFF2-40B4-BE49-F238E27FC236}">
                <a16:creationId xmlns:a16="http://schemas.microsoft.com/office/drawing/2014/main" id="{DD2F1A7E-850E-69FA-D251-DD8A2D5FF47E}"/>
              </a:ext>
            </a:extLst>
          </p:cNvPr>
          <p:cNvGraphicFramePr>
            <a:graphicFrameLocks noGrp="1"/>
          </p:cNvGraphicFramePr>
          <p:nvPr>
            <p:ph idx="1"/>
            <p:extLst>
              <p:ext uri="{D42A27DB-BD31-4B8C-83A1-F6EECF244321}">
                <p14:modId xmlns:p14="http://schemas.microsoft.com/office/powerpoint/2010/main" val="1232726049"/>
              </p:ext>
            </p:extLst>
          </p:nvPr>
        </p:nvGraphicFramePr>
        <p:xfrm>
          <a:off x="5594168" y="1022340"/>
          <a:ext cx="6251471" cy="4281312"/>
        </p:xfrm>
        <a:graphic>
          <a:graphicData uri="http://schemas.openxmlformats.org/drawingml/2006/table">
            <a:tbl>
              <a:tblPr firstRow="1" firstCol="1" bandRow="1">
                <a:tableStyleId>{5C22544A-7EE6-4342-B048-85BDC9FD1C3A}</a:tableStyleId>
              </a:tblPr>
              <a:tblGrid>
                <a:gridCol w="2472230">
                  <a:extLst>
                    <a:ext uri="{9D8B030D-6E8A-4147-A177-3AD203B41FA5}">
                      <a16:colId xmlns:a16="http://schemas.microsoft.com/office/drawing/2014/main" val="3196898513"/>
                    </a:ext>
                  </a:extLst>
                </a:gridCol>
                <a:gridCol w="1414812">
                  <a:extLst>
                    <a:ext uri="{9D8B030D-6E8A-4147-A177-3AD203B41FA5}">
                      <a16:colId xmlns:a16="http://schemas.microsoft.com/office/drawing/2014/main" val="2524374272"/>
                    </a:ext>
                  </a:extLst>
                </a:gridCol>
                <a:gridCol w="1291218">
                  <a:extLst>
                    <a:ext uri="{9D8B030D-6E8A-4147-A177-3AD203B41FA5}">
                      <a16:colId xmlns:a16="http://schemas.microsoft.com/office/drawing/2014/main" val="3264889231"/>
                    </a:ext>
                  </a:extLst>
                </a:gridCol>
                <a:gridCol w="1073211">
                  <a:extLst>
                    <a:ext uri="{9D8B030D-6E8A-4147-A177-3AD203B41FA5}">
                      <a16:colId xmlns:a16="http://schemas.microsoft.com/office/drawing/2014/main" val="4089138968"/>
                    </a:ext>
                  </a:extLst>
                </a:gridCol>
              </a:tblGrid>
              <a:tr h="402094">
                <a:tc>
                  <a:txBody>
                    <a:bodyPr/>
                    <a:lstStyle/>
                    <a:p>
                      <a:pPr indent="228600" algn="just"/>
                      <a:r>
                        <a:rPr lang="fr-FR" sz="1200">
                          <a:effectLst/>
                        </a:rPr>
                        <a:t>Les recettes de fonctionnement</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just"/>
                      <a:r>
                        <a:rPr lang="fr-FR" sz="1200">
                          <a:effectLst/>
                        </a:rPr>
                        <a:t>Pour mémoire</a:t>
                      </a:r>
                    </a:p>
                    <a:p>
                      <a:pPr indent="228600" algn="just"/>
                      <a:r>
                        <a:rPr lang="fr-FR" sz="1200">
                          <a:effectLst/>
                        </a:rPr>
                        <a:t>Budgets 2022</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just"/>
                      <a:r>
                        <a:rPr lang="fr-FR" sz="1200">
                          <a:effectLst/>
                        </a:rPr>
                        <a:t>Propositions nouvelles 2023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just"/>
                      <a:r>
                        <a:rPr lang="fr-FR" sz="1200">
                          <a:effectLst/>
                        </a:rPr>
                        <a:t>Evolution</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3982331231"/>
                  </a:ext>
                </a:extLst>
              </a:tr>
              <a:tr h="402094">
                <a:tc>
                  <a:txBody>
                    <a:bodyPr/>
                    <a:lstStyle/>
                    <a:p>
                      <a:pPr indent="228600" algn="just"/>
                      <a:r>
                        <a:rPr lang="fr-FR" sz="1200">
                          <a:effectLst/>
                        </a:rPr>
                        <a:t>Résultat de fonctionnement reporté</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4 946 327.92</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3 304 521,75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-33.19%</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776046442"/>
                  </a:ext>
                </a:extLst>
              </a:tr>
              <a:tr h="220822">
                <a:tc>
                  <a:txBody>
                    <a:bodyPr/>
                    <a:lstStyle/>
                    <a:p>
                      <a:pPr indent="228600" algn="just"/>
                      <a:r>
                        <a:rPr lang="fr-FR" sz="1200">
                          <a:effectLst/>
                        </a:rPr>
                        <a:t>Atténuation de charges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97 100,00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60 000,00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-38.71%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4112286606"/>
                  </a:ext>
                </a:extLst>
              </a:tr>
              <a:tr h="402094">
                <a:tc>
                  <a:txBody>
                    <a:bodyPr/>
                    <a:lstStyle/>
                    <a:p>
                      <a:pPr indent="228600" algn="just"/>
                      <a:r>
                        <a:rPr lang="fr-FR" sz="1200">
                          <a:effectLst/>
                        </a:rPr>
                        <a:t>Produits des services et du domaine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1 091 479.15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1 488 400,00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36.37%</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3681382663"/>
                  </a:ext>
                </a:extLst>
              </a:tr>
              <a:tr h="402094">
                <a:tc>
                  <a:txBody>
                    <a:bodyPr/>
                    <a:lstStyle/>
                    <a:p>
                      <a:pPr indent="228600" algn="just"/>
                      <a:r>
                        <a:rPr lang="fr-FR" sz="1200">
                          <a:effectLst/>
                        </a:rPr>
                        <a:t>Impôts et taxes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24 626 584.00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25 866 051,00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5.03%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2068983074"/>
                  </a:ext>
                </a:extLst>
              </a:tr>
              <a:tr h="220822">
                <a:tc>
                  <a:txBody>
                    <a:bodyPr/>
                    <a:lstStyle/>
                    <a:p>
                      <a:pPr indent="228600" algn="just"/>
                      <a:r>
                        <a:rPr lang="fr-FR" sz="1200">
                          <a:effectLst/>
                        </a:rPr>
                        <a:t>Dotations et participations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997 566.00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1 267 700,00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27.08%</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684520367"/>
                  </a:ext>
                </a:extLst>
              </a:tr>
              <a:tr h="402094">
                <a:tc>
                  <a:txBody>
                    <a:bodyPr/>
                    <a:lstStyle/>
                    <a:p>
                      <a:pPr indent="228600" algn="just"/>
                      <a:r>
                        <a:rPr lang="fr-FR" sz="1200">
                          <a:effectLst/>
                        </a:rPr>
                        <a:t>Autres produits de gestion courante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376 020.93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354 000,00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-5.86%</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2878089465"/>
                  </a:ext>
                </a:extLst>
              </a:tr>
              <a:tr h="220822">
                <a:tc>
                  <a:txBody>
                    <a:bodyPr/>
                    <a:lstStyle/>
                    <a:p>
                      <a:pPr indent="228600" algn="just"/>
                      <a:r>
                        <a:rPr lang="fr-FR" sz="1200">
                          <a:effectLst/>
                        </a:rPr>
                        <a:t>Produits exceptionnels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10 000,00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10 677,25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6.77%</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4219165246"/>
                  </a:ext>
                </a:extLst>
              </a:tr>
              <a:tr h="402094">
                <a:tc>
                  <a:txBody>
                    <a:bodyPr/>
                    <a:lstStyle/>
                    <a:p>
                      <a:pPr indent="228600" algn="just"/>
                      <a:r>
                        <a:rPr lang="fr-FR" sz="1200">
                          <a:effectLst/>
                        </a:rPr>
                        <a:t>Reprises sur provisions semi-budgétaires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3 272.00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just"/>
                      <a:r>
                        <a:rPr lang="fr-FR" sz="1200">
                          <a:effectLst/>
                        </a:rPr>
                        <a:t>-</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2359119703"/>
                  </a:ext>
                </a:extLst>
              </a:tr>
              <a:tr h="402094">
                <a:tc>
                  <a:txBody>
                    <a:bodyPr/>
                    <a:lstStyle/>
                    <a:p>
                      <a:pPr indent="228600" algn="just"/>
                      <a:r>
                        <a:rPr lang="fr-FR" sz="1200">
                          <a:effectLst/>
                        </a:rPr>
                        <a:t>TOTAL RECETTES REELLES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32 148 350.00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32 351 350,00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0.63%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427129947"/>
                  </a:ext>
                </a:extLst>
              </a:tr>
              <a:tr h="402094">
                <a:tc>
                  <a:txBody>
                    <a:bodyPr/>
                    <a:lstStyle/>
                    <a:p>
                      <a:pPr indent="228600" algn="just"/>
                      <a:r>
                        <a:rPr lang="fr-FR" sz="1200">
                          <a:effectLst/>
                        </a:rPr>
                        <a:t>Opérations d’ordre et travaux en régie </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246 550,00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244 650,00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a:effectLst/>
                        </a:rPr>
                        <a:t>-0,77%</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1761644608"/>
                  </a:ext>
                </a:extLst>
              </a:tr>
              <a:tr h="402094">
                <a:tc>
                  <a:txBody>
                    <a:bodyPr/>
                    <a:lstStyle/>
                    <a:p>
                      <a:pPr indent="228600" algn="just"/>
                      <a:r>
                        <a:rPr lang="fr-FR" sz="1200">
                          <a:effectLst/>
                        </a:rPr>
                        <a:t>TOTAL DES RECETTES INSCRITES AU BUDGET</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32 394 900.00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r"/>
                      <a:r>
                        <a:rPr lang="fr-FR" sz="1200">
                          <a:effectLst/>
                        </a:rPr>
                        <a:t>32 596 000,00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tc>
                  <a:txBody>
                    <a:bodyPr/>
                    <a:lstStyle/>
                    <a:p>
                      <a:pPr indent="228600" algn="ctr"/>
                      <a:r>
                        <a:rPr lang="fr-FR" sz="1200" dirty="0">
                          <a:effectLst/>
                        </a:rPr>
                        <a:t>0.62%</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8064" marR="48064" marT="0" marB="0" anchor="ctr"/>
                </a:tc>
                <a:extLst>
                  <a:ext uri="{0D108BD9-81ED-4DB2-BD59-A6C34878D82A}">
                    <a16:rowId xmlns:a16="http://schemas.microsoft.com/office/drawing/2014/main" val="3765933191"/>
                  </a:ext>
                </a:extLst>
              </a:tr>
            </a:tbl>
          </a:graphicData>
        </a:graphic>
      </p:graphicFrame>
    </p:spTree>
    <p:extLst>
      <p:ext uri="{BB962C8B-B14F-4D97-AF65-F5344CB8AC3E}">
        <p14:creationId xmlns:p14="http://schemas.microsoft.com/office/powerpoint/2010/main" val="34110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6FE0DE3-0B2B-02B8-C162-EA0D8F78B758}"/>
              </a:ext>
            </a:extLst>
          </p:cNvPr>
          <p:cNvSpPr>
            <a:spLocks noGrp="1"/>
          </p:cNvSpPr>
          <p:nvPr>
            <p:ph type="title"/>
          </p:nvPr>
        </p:nvSpPr>
        <p:spPr>
          <a:xfrm>
            <a:off x="594360" y="1474757"/>
            <a:ext cx="3734698" cy="3210269"/>
          </a:xfrm>
        </p:spPr>
        <p:txBody>
          <a:bodyPr vert="horz" lIns="91440" tIns="45720" rIns="91440" bIns="45720" rtlCol="0" anchor="ctr">
            <a:normAutofit/>
          </a:bodyPr>
          <a:lstStyle/>
          <a:p>
            <a:r>
              <a:rPr lang="en-US" sz="4100" kern="1200">
                <a:solidFill>
                  <a:schemeClr val="tx1"/>
                </a:solidFill>
                <a:latin typeface="+mj-lt"/>
                <a:ea typeface="+mj-ea"/>
                <a:cs typeface="+mj-cs"/>
              </a:rPr>
              <a:t>Les dépenses de fonctionnement </a:t>
            </a:r>
          </a:p>
        </p:txBody>
      </p:sp>
      <p:grpSp>
        <p:nvGrpSpPr>
          <p:cNvPr id="23" name="Group 22">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24"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ce réservé du contenu 3">
            <a:extLst>
              <a:ext uri="{FF2B5EF4-FFF2-40B4-BE49-F238E27FC236}">
                <a16:creationId xmlns:a16="http://schemas.microsoft.com/office/drawing/2014/main" id="{5D2286DC-8A97-8AF4-EF48-3BD57D0CCDD7}"/>
              </a:ext>
            </a:extLst>
          </p:cNvPr>
          <p:cNvGraphicFramePr>
            <a:graphicFrameLocks noGrp="1"/>
          </p:cNvGraphicFramePr>
          <p:nvPr>
            <p:ph idx="1"/>
            <p:extLst>
              <p:ext uri="{D42A27DB-BD31-4B8C-83A1-F6EECF244321}">
                <p14:modId xmlns:p14="http://schemas.microsoft.com/office/powerpoint/2010/main" val="4024593595"/>
              </p:ext>
            </p:extLst>
          </p:nvPr>
        </p:nvGraphicFramePr>
        <p:xfrm>
          <a:off x="5594168" y="994678"/>
          <a:ext cx="6251470" cy="4336637"/>
        </p:xfrm>
        <a:graphic>
          <a:graphicData uri="http://schemas.openxmlformats.org/drawingml/2006/table">
            <a:tbl>
              <a:tblPr firstRow="1" firstCol="1" bandRow="1">
                <a:tableStyleId>{5C22544A-7EE6-4342-B048-85BDC9FD1C3A}</a:tableStyleId>
              </a:tblPr>
              <a:tblGrid>
                <a:gridCol w="2614898">
                  <a:extLst>
                    <a:ext uri="{9D8B030D-6E8A-4147-A177-3AD203B41FA5}">
                      <a16:colId xmlns:a16="http://schemas.microsoft.com/office/drawing/2014/main" val="938831334"/>
                    </a:ext>
                  </a:extLst>
                </a:gridCol>
                <a:gridCol w="1361555">
                  <a:extLst>
                    <a:ext uri="{9D8B030D-6E8A-4147-A177-3AD203B41FA5}">
                      <a16:colId xmlns:a16="http://schemas.microsoft.com/office/drawing/2014/main" val="64720052"/>
                    </a:ext>
                  </a:extLst>
                </a:gridCol>
                <a:gridCol w="1242505">
                  <a:extLst>
                    <a:ext uri="{9D8B030D-6E8A-4147-A177-3AD203B41FA5}">
                      <a16:colId xmlns:a16="http://schemas.microsoft.com/office/drawing/2014/main" val="1248110514"/>
                    </a:ext>
                  </a:extLst>
                </a:gridCol>
                <a:gridCol w="1032512">
                  <a:extLst>
                    <a:ext uri="{9D8B030D-6E8A-4147-A177-3AD203B41FA5}">
                      <a16:colId xmlns:a16="http://schemas.microsoft.com/office/drawing/2014/main" val="255635092"/>
                    </a:ext>
                  </a:extLst>
                </a:gridCol>
              </a:tblGrid>
              <a:tr h="387313">
                <a:tc>
                  <a:txBody>
                    <a:bodyPr/>
                    <a:lstStyle/>
                    <a:p>
                      <a:pPr indent="228600" algn="just"/>
                      <a:r>
                        <a:rPr lang="fr-FR" sz="1100">
                          <a:effectLst/>
                        </a:rPr>
                        <a:t>Les dépenses de fonctionnement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r>
                        <a:rPr lang="fr-FR" sz="1100">
                          <a:effectLst/>
                        </a:rPr>
                        <a:t>Pour mémoire budget 2022</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just"/>
                      <a:r>
                        <a:rPr lang="fr-FR" sz="1100">
                          <a:effectLst/>
                        </a:rPr>
                        <a:t>Propositions nouvelles 2023</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just"/>
                      <a:r>
                        <a:rPr lang="fr-FR" sz="1100" dirty="0">
                          <a:effectLst/>
                        </a:rPr>
                        <a:t>Evolution</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3171333622"/>
                  </a:ext>
                </a:extLst>
              </a:tr>
              <a:tr h="561921">
                <a:tc>
                  <a:txBody>
                    <a:bodyPr/>
                    <a:lstStyle/>
                    <a:p>
                      <a:pPr indent="228600" algn="just"/>
                      <a:r>
                        <a:rPr lang="fr-FR" sz="1100">
                          <a:effectLst/>
                        </a:rPr>
                        <a:t>Charges à caractère général (dépenses pour le fonctionnement des services)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6 913 692.00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8 617 000,00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a:effectLst/>
                        </a:rPr>
                        <a:t>24.64%</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1596526958"/>
                  </a:ext>
                </a:extLst>
              </a:tr>
              <a:tr h="387313">
                <a:tc>
                  <a:txBody>
                    <a:bodyPr/>
                    <a:lstStyle/>
                    <a:p>
                      <a:pPr indent="228600" algn="just"/>
                      <a:r>
                        <a:rPr lang="fr-FR" sz="1100">
                          <a:effectLst/>
                        </a:rPr>
                        <a:t>Charges de personnel et frais assimilés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15 222 000.00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16 060 000,00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a:effectLst/>
                        </a:rPr>
                        <a:t>5,51%</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3021647302"/>
                  </a:ext>
                </a:extLst>
              </a:tr>
              <a:tr h="212705">
                <a:tc>
                  <a:txBody>
                    <a:bodyPr/>
                    <a:lstStyle/>
                    <a:p>
                      <a:pPr indent="228600" algn="just"/>
                      <a:r>
                        <a:rPr lang="fr-FR" sz="1100">
                          <a:effectLst/>
                        </a:rPr>
                        <a:t>Atténuation de produits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410 503,00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433 000,00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a:effectLst/>
                        </a:rPr>
                        <a:t>5,48%</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900891051"/>
                  </a:ext>
                </a:extLst>
              </a:tr>
              <a:tr h="387313">
                <a:tc>
                  <a:txBody>
                    <a:bodyPr/>
                    <a:lstStyle/>
                    <a:p>
                      <a:pPr indent="228600" algn="just"/>
                      <a:r>
                        <a:rPr lang="fr-FR" sz="1100">
                          <a:effectLst/>
                        </a:rPr>
                        <a:t>Charges de gestion courante (participations obligatoires)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2 669 032.00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2 921 300,00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a:effectLst/>
                        </a:rPr>
                        <a:t>9.45%</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3043035758"/>
                  </a:ext>
                </a:extLst>
              </a:tr>
              <a:tr h="212705">
                <a:tc>
                  <a:txBody>
                    <a:bodyPr/>
                    <a:lstStyle/>
                    <a:p>
                      <a:pPr indent="228600" algn="just"/>
                      <a:r>
                        <a:rPr lang="fr-FR" sz="1100">
                          <a:effectLst/>
                        </a:rPr>
                        <a:t>Charges financières ICNE inclus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269 000.00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300 300,00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dirty="0">
                          <a:effectLst/>
                        </a:rPr>
                        <a:t>11.64%</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1439261533"/>
                  </a:ext>
                </a:extLst>
              </a:tr>
              <a:tr h="212705">
                <a:tc>
                  <a:txBody>
                    <a:bodyPr/>
                    <a:lstStyle/>
                    <a:p>
                      <a:pPr indent="228600" algn="just"/>
                      <a:r>
                        <a:rPr lang="fr-FR" sz="1100">
                          <a:effectLst/>
                        </a:rPr>
                        <a:t>Charges exceptionnelles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31 787.00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32 000,00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a:effectLst/>
                        </a:rPr>
                        <a:t>0.67%</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3700463926"/>
                  </a:ext>
                </a:extLst>
              </a:tr>
              <a:tr h="387313">
                <a:tc>
                  <a:txBody>
                    <a:bodyPr/>
                    <a:lstStyle/>
                    <a:p>
                      <a:pPr indent="228600" algn="just"/>
                      <a:r>
                        <a:rPr lang="fr-FR" sz="1100">
                          <a:effectLst/>
                        </a:rPr>
                        <a:t>Dotations aux amortissements et provisions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a:effectLst/>
                        </a:rPr>
                        <a:t>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1285889024"/>
                  </a:ext>
                </a:extLst>
              </a:tr>
              <a:tr h="212705">
                <a:tc>
                  <a:txBody>
                    <a:bodyPr/>
                    <a:lstStyle/>
                    <a:p>
                      <a:pPr indent="228600" algn="just"/>
                      <a:r>
                        <a:rPr lang="fr-FR" sz="1100">
                          <a:effectLst/>
                        </a:rPr>
                        <a:t>Dépenses imprévues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 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2 400,00 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endParaRPr lang="fr-FR" sz="1100">
                        <a:effectLst/>
                        <a:latin typeface="Cambria" panose="02040503050406030204" pitchFamily="18" charset="0"/>
                      </a:endParaRPr>
                    </a:p>
                  </a:txBody>
                  <a:tcPr marL="45674" marR="45674" marT="0" marB="0" anchor="ctr"/>
                </a:tc>
                <a:extLst>
                  <a:ext uri="{0D108BD9-81ED-4DB2-BD59-A6C34878D82A}">
                    <a16:rowId xmlns:a16="http://schemas.microsoft.com/office/drawing/2014/main" val="2214525821"/>
                  </a:ext>
                </a:extLst>
              </a:tr>
              <a:tr h="387313">
                <a:tc>
                  <a:txBody>
                    <a:bodyPr/>
                    <a:lstStyle/>
                    <a:p>
                      <a:pPr indent="228600"/>
                      <a:r>
                        <a:rPr lang="fr-FR" sz="1100">
                          <a:effectLst/>
                        </a:rPr>
                        <a:t>TOTAL DES DEPENSES REELLES DE FONCTIONNEMENT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25 516 014.00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28 366 000,00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dirty="0">
                          <a:effectLst/>
                        </a:rPr>
                        <a:t>11.17%</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1838028603"/>
                  </a:ext>
                </a:extLst>
              </a:tr>
              <a:tr h="212705">
                <a:tc>
                  <a:txBody>
                    <a:bodyPr/>
                    <a:lstStyle/>
                    <a:p>
                      <a:pPr indent="228600" algn="just"/>
                      <a:r>
                        <a:rPr lang="fr-FR" sz="1100">
                          <a:effectLst/>
                        </a:rPr>
                        <a:t>Opération d'ordre</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1 470 000,00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1 400 000,00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a:effectLst/>
                        </a:rPr>
                        <a:t>-4.76%</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339238779"/>
                  </a:ext>
                </a:extLst>
              </a:tr>
              <a:tr h="387313">
                <a:tc>
                  <a:txBody>
                    <a:bodyPr/>
                    <a:lstStyle/>
                    <a:p>
                      <a:pPr indent="228600" algn="just"/>
                      <a:r>
                        <a:rPr lang="fr-FR" sz="1100">
                          <a:effectLst/>
                        </a:rPr>
                        <a:t>Virement à la section d'investissement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5 407 800,00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2 830 000,00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a:effectLst/>
                        </a:rPr>
                        <a:t>-47.67%</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2319806687"/>
                  </a:ext>
                </a:extLst>
              </a:tr>
              <a:tr h="387313">
                <a:tc>
                  <a:txBody>
                    <a:bodyPr/>
                    <a:lstStyle/>
                    <a:p>
                      <a:pPr indent="228600" algn="just"/>
                      <a:r>
                        <a:rPr lang="fr-FR" sz="1100">
                          <a:effectLst/>
                        </a:rPr>
                        <a:t>TOTAL DES DEPENSES INSCRITES AU BUDGET</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a:effectLst/>
                        </a:rPr>
                        <a:t>32 393 814.00</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r"/>
                      <a:r>
                        <a:rPr lang="fr-FR" sz="1100" dirty="0">
                          <a:effectLst/>
                        </a:rPr>
                        <a:t>32 596 000,00</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tc>
                  <a:txBody>
                    <a:bodyPr/>
                    <a:lstStyle/>
                    <a:p>
                      <a:pPr indent="228600" algn="ctr"/>
                      <a:r>
                        <a:rPr lang="fr-FR" sz="1100" dirty="0">
                          <a:effectLst/>
                        </a:rPr>
                        <a:t>0.62%</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5674" marR="45674" marT="0" marB="0" anchor="ctr"/>
                </a:tc>
                <a:extLst>
                  <a:ext uri="{0D108BD9-81ED-4DB2-BD59-A6C34878D82A}">
                    <a16:rowId xmlns:a16="http://schemas.microsoft.com/office/drawing/2014/main" val="3104248781"/>
                  </a:ext>
                </a:extLst>
              </a:tr>
            </a:tbl>
          </a:graphicData>
        </a:graphic>
      </p:graphicFrame>
    </p:spTree>
    <p:extLst>
      <p:ext uri="{BB962C8B-B14F-4D97-AF65-F5344CB8AC3E}">
        <p14:creationId xmlns:p14="http://schemas.microsoft.com/office/powerpoint/2010/main" val="366626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81A3F99-9438-BCC0-08C1-BDADC9B9D22E}"/>
              </a:ext>
            </a:extLst>
          </p:cNvPr>
          <p:cNvSpPr>
            <a:spLocks noGrp="1"/>
          </p:cNvSpPr>
          <p:nvPr>
            <p:ph type="title"/>
          </p:nvPr>
        </p:nvSpPr>
        <p:spPr>
          <a:xfrm>
            <a:off x="1524000" y="1005840"/>
            <a:ext cx="9031769" cy="4391108"/>
          </a:xfrm>
        </p:spPr>
        <p:txBody>
          <a:bodyPr vert="horz" lIns="91440" tIns="45720" rIns="91440" bIns="45720" rtlCol="0" anchor="b">
            <a:normAutofit fontScale="90000"/>
          </a:bodyPr>
          <a:lstStyle/>
          <a:p>
            <a:pPr algn="ctr"/>
            <a:br>
              <a:rPr lang="en-US" sz="6600" b="1" kern="1200" dirty="0">
                <a:solidFill>
                  <a:schemeClr val="tx1"/>
                </a:solidFill>
                <a:latin typeface="+mj-lt"/>
                <a:ea typeface="+mj-ea"/>
                <a:cs typeface="+mj-cs"/>
              </a:rPr>
            </a:br>
            <a:br>
              <a:rPr lang="en-US" sz="6600" b="1" kern="1200" dirty="0">
                <a:solidFill>
                  <a:schemeClr val="tx1"/>
                </a:solidFill>
                <a:latin typeface="+mj-lt"/>
                <a:ea typeface="+mj-ea"/>
                <a:cs typeface="+mj-cs"/>
              </a:rPr>
            </a:br>
            <a:r>
              <a:rPr lang="en-US" sz="6600" b="1" kern="1200" dirty="0">
                <a:solidFill>
                  <a:schemeClr val="tx1"/>
                </a:solidFill>
                <a:latin typeface="+mj-lt"/>
                <a:ea typeface="+mj-ea"/>
                <a:cs typeface="+mj-cs"/>
              </a:rPr>
              <a:t>Les </a:t>
            </a:r>
            <a:r>
              <a:rPr lang="en-US" sz="6600" b="1" kern="1200" dirty="0" err="1">
                <a:solidFill>
                  <a:schemeClr val="tx1"/>
                </a:solidFill>
                <a:latin typeface="+mj-lt"/>
                <a:ea typeface="+mj-ea"/>
                <a:cs typeface="+mj-cs"/>
              </a:rPr>
              <a:t>principaux</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projets</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d’investissement</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prévus</a:t>
            </a:r>
            <a:r>
              <a:rPr lang="en-US" sz="6600" b="1" kern="1200" dirty="0">
                <a:solidFill>
                  <a:schemeClr val="tx1"/>
                </a:solidFill>
                <a:latin typeface="+mj-lt"/>
                <a:ea typeface="+mj-ea"/>
                <a:cs typeface="+mj-cs"/>
              </a:rPr>
              <a:t> au BP 2023 </a:t>
            </a:r>
            <a:br>
              <a:rPr lang="en-US" sz="6600" b="1" kern="1200" dirty="0">
                <a:solidFill>
                  <a:schemeClr val="tx1"/>
                </a:solidFill>
                <a:latin typeface="+mj-lt"/>
                <a:ea typeface="+mj-ea"/>
                <a:cs typeface="+mj-cs"/>
              </a:rPr>
            </a:br>
            <a:r>
              <a:rPr lang="en-US" sz="6600" b="1" kern="1200" dirty="0">
                <a:solidFill>
                  <a:schemeClr val="tx1"/>
                </a:solidFill>
                <a:latin typeface="+mj-lt"/>
                <a:ea typeface="+mj-ea"/>
                <a:cs typeface="+mj-cs"/>
              </a:rPr>
              <a:t>15,5 M€ de </a:t>
            </a:r>
            <a:r>
              <a:rPr lang="en-US" sz="6600" b="1" kern="1200" dirty="0" err="1">
                <a:solidFill>
                  <a:schemeClr val="tx1"/>
                </a:solidFill>
                <a:latin typeface="+mj-lt"/>
                <a:ea typeface="+mj-ea"/>
                <a:cs typeface="+mj-cs"/>
              </a:rPr>
              <a:t>dépenses</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d’équipement</a:t>
            </a:r>
            <a:r>
              <a:rPr lang="en-US" sz="6600" b="1" kern="1200" dirty="0">
                <a:solidFill>
                  <a:schemeClr val="tx1"/>
                </a:solidFill>
                <a:latin typeface="+mj-lt"/>
                <a:ea typeface="+mj-ea"/>
                <a:cs typeface="+mj-cs"/>
              </a:rPr>
              <a:t> </a:t>
            </a:r>
          </a:p>
        </p:txBody>
      </p:sp>
      <p:grpSp>
        <p:nvGrpSpPr>
          <p:cNvPr id="27" name="Group 26">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28"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2"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309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81A3F99-9438-BCC0-08C1-BDADC9B9D22E}"/>
              </a:ext>
            </a:extLst>
          </p:cNvPr>
          <p:cNvSpPr>
            <a:spLocks noGrp="1"/>
          </p:cNvSpPr>
          <p:nvPr>
            <p:ph type="title"/>
          </p:nvPr>
        </p:nvSpPr>
        <p:spPr>
          <a:xfrm>
            <a:off x="1524000" y="1005840"/>
            <a:ext cx="9031769" cy="2807908"/>
          </a:xfrm>
        </p:spPr>
        <p:txBody>
          <a:bodyPr vert="horz" lIns="91440" tIns="45720" rIns="91440" bIns="45720" rtlCol="0" anchor="b">
            <a:normAutofit/>
          </a:bodyPr>
          <a:lstStyle/>
          <a:p>
            <a:pPr algn="ctr"/>
            <a:r>
              <a:rPr lang="en-US" sz="6600" b="1" dirty="0"/>
              <a:t>LE PPI DE LA COMMUNE </a:t>
            </a:r>
            <a:endParaRPr lang="en-US" sz="6600" b="1" kern="1200" dirty="0">
              <a:solidFill>
                <a:schemeClr val="tx1"/>
              </a:solidFill>
              <a:latin typeface="+mj-lt"/>
              <a:ea typeface="+mj-ea"/>
              <a:cs typeface="+mj-cs"/>
            </a:endParaRPr>
          </a:p>
        </p:txBody>
      </p:sp>
      <p:grpSp>
        <p:nvGrpSpPr>
          <p:cNvPr id="27" name="Group 26">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28"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42"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235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carte&#10;&#10;Description générée automatiquement">
            <a:extLst>
              <a:ext uri="{FF2B5EF4-FFF2-40B4-BE49-F238E27FC236}">
                <a16:creationId xmlns:a16="http://schemas.microsoft.com/office/drawing/2014/main" id="{999217B0-1DD7-299B-4A99-B72FDF567A6D}"/>
              </a:ext>
            </a:extLst>
          </p:cNvPr>
          <p:cNvPicPr>
            <a:picLocks noChangeAspect="1"/>
          </p:cNvPicPr>
          <p:nvPr/>
        </p:nvPicPr>
        <p:blipFill>
          <a:blip r:embed="rId2"/>
          <a:stretch>
            <a:fillRect/>
          </a:stretch>
        </p:blipFill>
        <p:spPr>
          <a:xfrm>
            <a:off x="2917604" y="457200"/>
            <a:ext cx="6356791" cy="5943600"/>
          </a:xfrm>
          <a:prstGeom prst="rect">
            <a:avLst/>
          </a:prstGeom>
        </p:spPr>
      </p:pic>
    </p:spTree>
    <p:extLst>
      <p:ext uri="{BB962C8B-B14F-4D97-AF65-F5344CB8AC3E}">
        <p14:creationId xmlns:p14="http://schemas.microsoft.com/office/powerpoint/2010/main" val="7911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6" descr="Une image contenant carte&#10;&#10;Description générée automatiquement">
            <a:extLst>
              <a:ext uri="{FF2B5EF4-FFF2-40B4-BE49-F238E27FC236}">
                <a16:creationId xmlns:a16="http://schemas.microsoft.com/office/drawing/2014/main" id="{EEE80EE7-92D8-BFB4-2D27-9E849B6DB9E5}"/>
              </a:ext>
            </a:extLst>
          </p:cNvPr>
          <p:cNvPicPr>
            <a:picLocks noChangeAspect="1"/>
          </p:cNvPicPr>
          <p:nvPr/>
        </p:nvPicPr>
        <p:blipFill rotWithShape="1">
          <a:blip r:embed="rId2"/>
          <a:srcRect l="5656" r="-2" b="-2"/>
          <a:stretch/>
        </p:blipFill>
        <p:spPr>
          <a:xfrm>
            <a:off x="380264" y="224844"/>
            <a:ext cx="11431467"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2059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TotalTime>
  <Words>2366</Words>
  <Application>Microsoft Office PowerPoint</Application>
  <PresentationFormat>Grand écran</PresentationFormat>
  <Paragraphs>399</Paragraphs>
  <Slides>26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Arial Black</vt:lpstr>
      <vt:lpstr>Calibri</vt:lpstr>
      <vt:lpstr>Calibri Light</vt:lpstr>
      <vt:lpstr>Cambria</vt:lpstr>
      <vt:lpstr>Courier New</vt:lpstr>
      <vt:lpstr>Times</vt:lpstr>
      <vt:lpstr>Thème Office</vt:lpstr>
      <vt:lpstr>   Présentation du budget primitif budget principal  et annexe    BP 2023                Réunion de présentation du 8 Février 2023   </vt:lpstr>
      <vt:lpstr>LES GRANDES MASSES DU BUDGET 2023 </vt:lpstr>
      <vt:lpstr>Budget principal de la commune </vt:lpstr>
      <vt:lpstr>Les recettes  de fonctionnement </vt:lpstr>
      <vt:lpstr>Les dépenses de fonctionnement </vt:lpstr>
      <vt:lpstr>  Les principaux projets d’investissement prévus au BP 2023  15,5 M€ de dépenses d’équipement </vt:lpstr>
      <vt:lpstr>LE PPI DE LA COMMUNE </vt:lpstr>
      <vt:lpstr>Présentation PowerPoint</vt:lpstr>
      <vt:lpstr>Présentation PowerPoint</vt:lpstr>
      <vt:lpstr>Présentation PowerPoint</vt:lpstr>
      <vt:lpstr>Apaiser la station Balnéaire de Carnon, concilier les usages  </vt:lpstr>
      <vt:lpstr>Conforter les actions menées en faveur de la transition écologique  </vt:lpstr>
      <vt:lpstr>Végétaliser les espaces publics et embellir : </vt:lpstr>
      <vt:lpstr>    Poursuivre le maillage des pistes cyclables et favoriser le mode de déplacement doux dans le cadre du programme de voirie   </vt:lpstr>
      <vt:lpstr>Poursuivre la rénovation de notre parc d’éclairage public : </vt:lpstr>
      <vt:lpstr> Améliorer les conditions d’accueil des élèves et des enseignants  </vt:lpstr>
      <vt:lpstr>Favoriser une politique sportive et créer du lien social  </vt:lpstr>
      <vt:lpstr>Une ville intelligente et agile  </vt:lpstr>
      <vt:lpstr>Préserver notre patrimoine et nos traditions  </vt:lpstr>
      <vt:lpstr>Le cimetière du Bousquet  </vt:lpstr>
      <vt:lpstr>LE BUDGET PAR POLITIQUE PUBLIQUE </vt:lpstr>
      <vt:lpstr>Budget annexe du  Port de Carnon</vt:lpstr>
      <vt:lpstr>Budget du Port de Carnon</vt:lpstr>
      <vt:lpstr>Budget du Port de Carnon</vt:lpstr>
      <vt:lpstr>Présentation PowerPoint</vt:lpstr>
      <vt:lpstr>LE PPI DU PORT DE CARNON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D’ETAPE</dc:title>
  <dc:creator>JACQUET Laure</dc:creator>
  <cp:lastModifiedBy>LAMORA Thierry</cp:lastModifiedBy>
  <cp:revision>71</cp:revision>
  <cp:lastPrinted>2023-01-06T09:36:34Z</cp:lastPrinted>
  <dcterms:created xsi:type="dcterms:W3CDTF">2023-01-06T09:09:16Z</dcterms:created>
  <dcterms:modified xsi:type="dcterms:W3CDTF">2023-02-09T15:55:06Z</dcterms:modified>
</cp:coreProperties>
</file>